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2"/>
  </p:notesMasterIdLst>
  <p:sldIdLst>
    <p:sldId id="256" r:id="rId2"/>
    <p:sldId id="257" r:id="rId3"/>
    <p:sldId id="258" r:id="rId4"/>
    <p:sldId id="259" r:id="rId5"/>
    <p:sldId id="262" r:id="rId6"/>
    <p:sldId id="260" r:id="rId7"/>
    <p:sldId id="263"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54" autoAdjust="0"/>
    <p:restoredTop sz="94660"/>
  </p:normalViewPr>
  <p:slideViewPr>
    <p:cSldViewPr snapToGrid="0">
      <p:cViewPr varScale="1">
        <p:scale>
          <a:sx n="86" d="100"/>
          <a:sy n="86" d="100"/>
        </p:scale>
        <p:origin x="216"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D7528-B279-4239-BE19-90ECC7664CB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0AB426-DDA9-4676-B58D-09D9024C0174}">
      <dgm:prSet custT="1"/>
      <dgm:spPr/>
      <dgm:t>
        <a:bodyPr/>
        <a:lstStyle/>
        <a:p>
          <a:pPr>
            <a:lnSpc>
              <a:spcPct val="100000"/>
            </a:lnSpc>
          </a:pPr>
          <a:r>
            <a:rPr lang="en-US" sz="1400"/>
            <a:t>The data is already saved in a CSV file named product_reviews.csv, so we read the data from the file and then perform data preprocessing on the reviews. We'll use the pandas library to read the CSV file and nltk for data preprocessing.</a:t>
          </a:r>
        </a:p>
      </dgm:t>
    </dgm:pt>
    <dgm:pt modelId="{04C6FEC2-B49D-4B1D-BFB7-1F1FC945D6F4}" type="parTrans" cxnId="{A1C3A286-EF17-4555-8D74-A78469502812}">
      <dgm:prSet/>
      <dgm:spPr/>
      <dgm:t>
        <a:bodyPr/>
        <a:lstStyle/>
        <a:p>
          <a:endParaRPr lang="en-US"/>
        </a:p>
      </dgm:t>
    </dgm:pt>
    <dgm:pt modelId="{85147CF2-6829-4DC6-ABA5-8E7E1516F051}" type="sibTrans" cxnId="{A1C3A286-EF17-4555-8D74-A78469502812}">
      <dgm:prSet phldrT="01"/>
      <dgm:spPr/>
      <dgm:t>
        <a:bodyPr/>
        <a:lstStyle/>
        <a:p>
          <a:endParaRPr lang="en-US"/>
        </a:p>
      </dgm:t>
    </dgm:pt>
    <dgm:pt modelId="{6411F939-B3C5-4156-96EB-4C4FF01DD44A}">
      <dgm:prSet custT="1"/>
      <dgm:spPr/>
      <dgm:t>
        <a:bodyPr/>
        <a:lstStyle/>
        <a:p>
          <a:pPr>
            <a:lnSpc>
              <a:spcPct val="100000"/>
            </a:lnSpc>
          </a:pPr>
          <a:r>
            <a:rPr lang="en-US" sz="1400"/>
            <a:t>Then, we convert the reviews to lowercase using a list comprehension. The remaining steps for data preprocessing, including removing special characters and stopwords, are the same as in the previous code.</a:t>
          </a:r>
        </a:p>
      </dgm:t>
    </dgm:pt>
    <dgm:pt modelId="{949424A9-CFAE-49B6-A3D6-64AB7B186C8D}" type="parTrans" cxnId="{CAE0315D-7BDC-45C7-8EBF-059397AC3D6E}">
      <dgm:prSet/>
      <dgm:spPr/>
      <dgm:t>
        <a:bodyPr/>
        <a:lstStyle/>
        <a:p>
          <a:endParaRPr lang="en-US"/>
        </a:p>
      </dgm:t>
    </dgm:pt>
    <dgm:pt modelId="{6510D6CF-2C97-4509-95D5-450979D11E3C}" type="sibTrans" cxnId="{CAE0315D-7BDC-45C7-8EBF-059397AC3D6E}">
      <dgm:prSet phldrT="02"/>
      <dgm:spPr/>
      <dgm:t>
        <a:bodyPr/>
        <a:lstStyle/>
        <a:p>
          <a:endParaRPr lang="en-US"/>
        </a:p>
      </dgm:t>
    </dgm:pt>
    <dgm:pt modelId="{E21848FC-0E4F-43A4-A6AE-E38CCCBE7CAD}">
      <dgm:prSet custT="1"/>
      <dgm:spPr/>
      <dgm:t>
        <a:bodyPr/>
        <a:lstStyle/>
        <a:p>
          <a:pPr>
            <a:lnSpc>
              <a:spcPct val="100000"/>
            </a:lnSpc>
          </a:pPr>
          <a:r>
            <a:rPr lang="en-US" sz="1400" dirty="0"/>
            <a:t>The preprocessed reviews will be stored in the </a:t>
          </a:r>
          <a:r>
            <a:rPr lang="en-US" sz="1400" dirty="0" err="1"/>
            <a:t>preprocessed_reviews</a:t>
          </a:r>
          <a:r>
            <a:rPr lang="en-US" sz="1400" dirty="0"/>
            <a:t> list, which contains the text data after data preprocessing.</a:t>
          </a:r>
        </a:p>
      </dgm:t>
    </dgm:pt>
    <dgm:pt modelId="{A8EB5E7D-1962-4366-B59E-4A57B130DC4E}" type="parTrans" cxnId="{967283EA-C212-4FEF-873C-43431D9DCF73}">
      <dgm:prSet/>
      <dgm:spPr/>
      <dgm:t>
        <a:bodyPr/>
        <a:lstStyle/>
        <a:p>
          <a:endParaRPr lang="en-US"/>
        </a:p>
      </dgm:t>
    </dgm:pt>
    <dgm:pt modelId="{6A49BFC1-8F05-48C7-B00D-501C80D8D068}" type="sibTrans" cxnId="{967283EA-C212-4FEF-873C-43431D9DCF73}">
      <dgm:prSet phldrT="03"/>
      <dgm:spPr/>
      <dgm:t>
        <a:bodyPr/>
        <a:lstStyle/>
        <a:p>
          <a:endParaRPr lang="en-US"/>
        </a:p>
      </dgm:t>
    </dgm:pt>
    <dgm:pt modelId="{E641E2A8-F5A2-4A84-986C-65FD02A64588}" type="pres">
      <dgm:prSet presAssocID="{707D7528-B279-4239-BE19-90ECC7664CBA}" presName="root" presStyleCnt="0">
        <dgm:presLayoutVars>
          <dgm:dir/>
          <dgm:resizeHandles val="exact"/>
        </dgm:presLayoutVars>
      </dgm:prSet>
      <dgm:spPr/>
    </dgm:pt>
    <dgm:pt modelId="{61BA5B2F-E403-476E-ABBE-0A15B51B2E03}" type="pres">
      <dgm:prSet presAssocID="{CF0AB426-DDA9-4676-B58D-09D9024C0174}" presName="compNode" presStyleCnt="0"/>
      <dgm:spPr/>
    </dgm:pt>
    <dgm:pt modelId="{EDE66A9E-7741-48E5-80BB-584076CA9778}" type="pres">
      <dgm:prSet presAssocID="{CF0AB426-DDA9-4676-B58D-09D9024C01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9D1BE694-0956-494D-A599-AE6E4A48A5AB}" type="pres">
      <dgm:prSet presAssocID="{CF0AB426-DDA9-4676-B58D-09D9024C0174}" presName="spaceRect" presStyleCnt="0"/>
      <dgm:spPr/>
    </dgm:pt>
    <dgm:pt modelId="{26D42366-722C-4010-A426-99303F38BB4C}" type="pres">
      <dgm:prSet presAssocID="{CF0AB426-DDA9-4676-B58D-09D9024C0174}" presName="textRect" presStyleLbl="revTx" presStyleIdx="0" presStyleCnt="3">
        <dgm:presLayoutVars>
          <dgm:chMax val="1"/>
          <dgm:chPref val="1"/>
        </dgm:presLayoutVars>
      </dgm:prSet>
      <dgm:spPr/>
    </dgm:pt>
    <dgm:pt modelId="{9E7730EF-6901-4CF8-9986-352B4D744BBB}" type="pres">
      <dgm:prSet presAssocID="{85147CF2-6829-4DC6-ABA5-8E7E1516F051}" presName="sibTrans" presStyleCnt="0"/>
      <dgm:spPr/>
    </dgm:pt>
    <dgm:pt modelId="{62258841-1E14-4ADB-A65B-437F3FE55B4B}" type="pres">
      <dgm:prSet presAssocID="{6411F939-B3C5-4156-96EB-4C4FF01DD44A}" presName="compNode" presStyleCnt="0"/>
      <dgm:spPr/>
    </dgm:pt>
    <dgm:pt modelId="{C5D9A168-15D4-46BC-9E7D-836353A75D84}" type="pres">
      <dgm:prSet presAssocID="{6411F939-B3C5-4156-96EB-4C4FF01DD4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A43DB1A7-A0A6-445F-B345-76FF76F9E600}" type="pres">
      <dgm:prSet presAssocID="{6411F939-B3C5-4156-96EB-4C4FF01DD44A}" presName="spaceRect" presStyleCnt="0"/>
      <dgm:spPr/>
    </dgm:pt>
    <dgm:pt modelId="{333CE329-69F4-46C5-B89C-2D8F544B9838}" type="pres">
      <dgm:prSet presAssocID="{6411F939-B3C5-4156-96EB-4C4FF01DD44A}" presName="textRect" presStyleLbl="revTx" presStyleIdx="1" presStyleCnt="3">
        <dgm:presLayoutVars>
          <dgm:chMax val="1"/>
          <dgm:chPref val="1"/>
        </dgm:presLayoutVars>
      </dgm:prSet>
      <dgm:spPr/>
    </dgm:pt>
    <dgm:pt modelId="{87091442-D3D7-4323-A6AE-B37AE16C7C00}" type="pres">
      <dgm:prSet presAssocID="{6510D6CF-2C97-4509-95D5-450979D11E3C}" presName="sibTrans" presStyleCnt="0"/>
      <dgm:spPr/>
    </dgm:pt>
    <dgm:pt modelId="{675CB737-E779-494F-8B1A-348A45310C61}" type="pres">
      <dgm:prSet presAssocID="{E21848FC-0E4F-43A4-A6AE-E38CCCBE7CAD}" presName="compNode" presStyleCnt="0"/>
      <dgm:spPr/>
    </dgm:pt>
    <dgm:pt modelId="{99264208-49A8-4909-8F24-2DB463C3646F}" type="pres">
      <dgm:prSet presAssocID="{E21848FC-0E4F-43A4-A6AE-E38CCCBE7C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BB67EF8-4354-4448-A084-985CC3DE089F}" type="pres">
      <dgm:prSet presAssocID="{E21848FC-0E4F-43A4-A6AE-E38CCCBE7CAD}" presName="spaceRect" presStyleCnt="0"/>
      <dgm:spPr/>
    </dgm:pt>
    <dgm:pt modelId="{56D8060B-98C1-48C2-AE5E-BEE358434EC3}" type="pres">
      <dgm:prSet presAssocID="{E21848FC-0E4F-43A4-A6AE-E38CCCBE7CAD}" presName="textRect" presStyleLbl="revTx" presStyleIdx="2" presStyleCnt="3" custScaleX="124478">
        <dgm:presLayoutVars>
          <dgm:chMax val="1"/>
          <dgm:chPref val="1"/>
        </dgm:presLayoutVars>
      </dgm:prSet>
      <dgm:spPr/>
    </dgm:pt>
  </dgm:ptLst>
  <dgm:cxnLst>
    <dgm:cxn modelId="{6EB9F507-60DD-284B-A385-9A42C95C9210}" type="presOf" srcId="{CF0AB426-DDA9-4676-B58D-09D9024C0174}" destId="{26D42366-722C-4010-A426-99303F38BB4C}" srcOrd="0" destOrd="0" presId="urn:microsoft.com/office/officeart/2018/2/layout/IconLabelList"/>
    <dgm:cxn modelId="{87A08110-C70A-7544-8655-F4636FF3357A}" type="presOf" srcId="{6411F939-B3C5-4156-96EB-4C4FF01DD44A}" destId="{333CE329-69F4-46C5-B89C-2D8F544B9838}" srcOrd="0" destOrd="0" presId="urn:microsoft.com/office/officeart/2018/2/layout/IconLabelList"/>
    <dgm:cxn modelId="{1BAD1621-ECEE-B044-B953-D87911E73B6B}" type="presOf" srcId="{E21848FC-0E4F-43A4-A6AE-E38CCCBE7CAD}" destId="{56D8060B-98C1-48C2-AE5E-BEE358434EC3}" srcOrd="0" destOrd="0" presId="urn:microsoft.com/office/officeart/2018/2/layout/IconLabelList"/>
    <dgm:cxn modelId="{CAE0315D-7BDC-45C7-8EBF-059397AC3D6E}" srcId="{707D7528-B279-4239-BE19-90ECC7664CBA}" destId="{6411F939-B3C5-4156-96EB-4C4FF01DD44A}" srcOrd="1" destOrd="0" parTransId="{949424A9-CFAE-49B6-A3D6-64AB7B186C8D}" sibTransId="{6510D6CF-2C97-4509-95D5-450979D11E3C}"/>
    <dgm:cxn modelId="{A1C3A286-EF17-4555-8D74-A78469502812}" srcId="{707D7528-B279-4239-BE19-90ECC7664CBA}" destId="{CF0AB426-DDA9-4676-B58D-09D9024C0174}" srcOrd="0" destOrd="0" parTransId="{04C6FEC2-B49D-4B1D-BFB7-1F1FC945D6F4}" sibTransId="{85147CF2-6829-4DC6-ABA5-8E7E1516F051}"/>
    <dgm:cxn modelId="{C4534EA5-8769-B746-8469-304F0C37DC0E}" type="presOf" srcId="{707D7528-B279-4239-BE19-90ECC7664CBA}" destId="{E641E2A8-F5A2-4A84-986C-65FD02A64588}" srcOrd="0" destOrd="0" presId="urn:microsoft.com/office/officeart/2018/2/layout/IconLabelList"/>
    <dgm:cxn modelId="{967283EA-C212-4FEF-873C-43431D9DCF73}" srcId="{707D7528-B279-4239-BE19-90ECC7664CBA}" destId="{E21848FC-0E4F-43A4-A6AE-E38CCCBE7CAD}" srcOrd="2" destOrd="0" parTransId="{A8EB5E7D-1962-4366-B59E-4A57B130DC4E}" sibTransId="{6A49BFC1-8F05-48C7-B00D-501C80D8D068}"/>
    <dgm:cxn modelId="{E1734F36-9E27-C744-87A3-AFCF4F5DA1FF}" type="presParOf" srcId="{E641E2A8-F5A2-4A84-986C-65FD02A64588}" destId="{61BA5B2F-E403-476E-ABBE-0A15B51B2E03}" srcOrd="0" destOrd="0" presId="urn:microsoft.com/office/officeart/2018/2/layout/IconLabelList"/>
    <dgm:cxn modelId="{21FBA2A1-E2B9-2C46-92F0-2EA417217EF3}" type="presParOf" srcId="{61BA5B2F-E403-476E-ABBE-0A15B51B2E03}" destId="{EDE66A9E-7741-48E5-80BB-584076CA9778}" srcOrd="0" destOrd="0" presId="urn:microsoft.com/office/officeart/2018/2/layout/IconLabelList"/>
    <dgm:cxn modelId="{7F39A4CF-41A2-0C4E-A4EA-1FD91DA89663}" type="presParOf" srcId="{61BA5B2F-E403-476E-ABBE-0A15B51B2E03}" destId="{9D1BE694-0956-494D-A599-AE6E4A48A5AB}" srcOrd="1" destOrd="0" presId="urn:microsoft.com/office/officeart/2018/2/layout/IconLabelList"/>
    <dgm:cxn modelId="{ABEA92BB-14BE-4843-8D4E-A335CC7A9C51}" type="presParOf" srcId="{61BA5B2F-E403-476E-ABBE-0A15B51B2E03}" destId="{26D42366-722C-4010-A426-99303F38BB4C}" srcOrd="2" destOrd="0" presId="urn:microsoft.com/office/officeart/2018/2/layout/IconLabelList"/>
    <dgm:cxn modelId="{77CCC7FA-86DC-7A4A-872C-323F68AFEDFF}" type="presParOf" srcId="{E641E2A8-F5A2-4A84-986C-65FD02A64588}" destId="{9E7730EF-6901-4CF8-9986-352B4D744BBB}" srcOrd="1" destOrd="0" presId="urn:microsoft.com/office/officeart/2018/2/layout/IconLabelList"/>
    <dgm:cxn modelId="{E584FEF2-D88B-4F4C-8614-FABBE0BCDA17}" type="presParOf" srcId="{E641E2A8-F5A2-4A84-986C-65FD02A64588}" destId="{62258841-1E14-4ADB-A65B-437F3FE55B4B}" srcOrd="2" destOrd="0" presId="urn:microsoft.com/office/officeart/2018/2/layout/IconLabelList"/>
    <dgm:cxn modelId="{13317E68-4363-AB4F-9D00-07041E1F500A}" type="presParOf" srcId="{62258841-1E14-4ADB-A65B-437F3FE55B4B}" destId="{C5D9A168-15D4-46BC-9E7D-836353A75D84}" srcOrd="0" destOrd="0" presId="urn:microsoft.com/office/officeart/2018/2/layout/IconLabelList"/>
    <dgm:cxn modelId="{E808FB22-A987-8E4A-BF24-588D1586E2DC}" type="presParOf" srcId="{62258841-1E14-4ADB-A65B-437F3FE55B4B}" destId="{A43DB1A7-A0A6-445F-B345-76FF76F9E600}" srcOrd="1" destOrd="0" presId="urn:microsoft.com/office/officeart/2018/2/layout/IconLabelList"/>
    <dgm:cxn modelId="{440DA31E-54AE-864C-9A8E-C178CA97B79C}" type="presParOf" srcId="{62258841-1E14-4ADB-A65B-437F3FE55B4B}" destId="{333CE329-69F4-46C5-B89C-2D8F544B9838}" srcOrd="2" destOrd="0" presId="urn:microsoft.com/office/officeart/2018/2/layout/IconLabelList"/>
    <dgm:cxn modelId="{B11A6513-0C1D-5F40-AE53-5FC6EF761F6D}" type="presParOf" srcId="{E641E2A8-F5A2-4A84-986C-65FD02A64588}" destId="{87091442-D3D7-4323-A6AE-B37AE16C7C00}" srcOrd="3" destOrd="0" presId="urn:microsoft.com/office/officeart/2018/2/layout/IconLabelList"/>
    <dgm:cxn modelId="{73621E73-9FE7-CC45-9B01-3B276A6694CC}" type="presParOf" srcId="{E641E2A8-F5A2-4A84-986C-65FD02A64588}" destId="{675CB737-E779-494F-8B1A-348A45310C61}" srcOrd="4" destOrd="0" presId="urn:microsoft.com/office/officeart/2018/2/layout/IconLabelList"/>
    <dgm:cxn modelId="{8B4E4FC7-E4FC-EA4E-94C2-CBF8547195E8}" type="presParOf" srcId="{675CB737-E779-494F-8B1A-348A45310C61}" destId="{99264208-49A8-4909-8F24-2DB463C3646F}" srcOrd="0" destOrd="0" presId="urn:microsoft.com/office/officeart/2018/2/layout/IconLabelList"/>
    <dgm:cxn modelId="{227B7B52-9C4F-A842-A8C2-1091255F7F4E}" type="presParOf" srcId="{675CB737-E779-494F-8B1A-348A45310C61}" destId="{EBB67EF8-4354-4448-A084-985CC3DE089F}" srcOrd="1" destOrd="0" presId="urn:microsoft.com/office/officeart/2018/2/layout/IconLabelList"/>
    <dgm:cxn modelId="{304A08F8-CC31-3B40-93C9-E654133C82F1}" type="presParOf" srcId="{675CB737-E779-494F-8B1A-348A45310C61}" destId="{56D8060B-98C1-48C2-AE5E-BEE358434EC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603865-6EAC-4756-9073-500A08310B3E}"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31E35F79-3AAE-4837-A22B-97D4B4A2333F}">
      <dgm:prSet/>
      <dgm:spPr/>
      <dgm:t>
        <a:bodyPr/>
        <a:lstStyle/>
        <a:p>
          <a:r>
            <a:rPr lang="en-US" dirty="0"/>
            <a:t>In this method, we assign binary sentiment labels to star ratings using a threshold of 3. Ratings of 3 or higher are labeled as positive (1), while ratings below 3 are labeled as negative (0). This threshold is adjustable based on your specific needs.</a:t>
          </a:r>
        </a:p>
      </dgm:t>
    </dgm:pt>
    <dgm:pt modelId="{22331D70-4700-4182-8BAD-3BFB7C976C99}" type="parTrans" cxnId="{05462A4A-4A03-45FF-AC28-B6BDEE07E7FA}">
      <dgm:prSet/>
      <dgm:spPr/>
      <dgm:t>
        <a:bodyPr/>
        <a:lstStyle/>
        <a:p>
          <a:endParaRPr lang="en-US"/>
        </a:p>
      </dgm:t>
    </dgm:pt>
    <dgm:pt modelId="{0DF7BFD9-A0A1-43C5-A1E7-32FE31F0E879}" type="sibTrans" cxnId="{05462A4A-4A03-45FF-AC28-B6BDEE07E7FA}">
      <dgm:prSet/>
      <dgm:spPr/>
      <dgm:t>
        <a:bodyPr/>
        <a:lstStyle/>
        <a:p>
          <a:endParaRPr lang="en-US"/>
        </a:p>
      </dgm:t>
    </dgm:pt>
    <dgm:pt modelId="{A010448B-923D-4D0C-B664-BC1AAB84F094}">
      <dgm:prSet/>
      <dgm:spPr/>
      <dgm:t>
        <a:bodyPr/>
        <a:lstStyle/>
        <a:p>
          <a:r>
            <a:rPr lang="en-US" dirty="0"/>
            <a:t>Upon generating the binary sentiment labels, we introduce a new column titled 'Sentiment' to the </a:t>
          </a:r>
          <a:r>
            <a:rPr lang="en-US" dirty="0" err="1"/>
            <a:t>DataFrame</a:t>
          </a:r>
          <a:r>
            <a:rPr lang="en-US" dirty="0"/>
            <a:t>. Subsequently, this modified </a:t>
          </a:r>
          <a:r>
            <a:rPr lang="en-US" dirty="0" err="1"/>
            <a:t>DataFrame</a:t>
          </a:r>
          <a:r>
            <a:rPr lang="en-US" dirty="0"/>
            <a:t>, now containing the sentiment information, is saved to a new CSV file named "</a:t>
          </a:r>
          <a:r>
            <a:rPr lang="en-US" dirty="0" err="1"/>
            <a:t>product_reviews_labeled.csv</a:t>
          </a:r>
          <a:r>
            <a:rPr lang="en-US" dirty="0"/>
            <a:t>".</a:t>
          </a:r>
        </a:p>
      </dgm:t>
    </dgm:pt>
    <dgm:pt modelId="{057B24A7-66EE-45D9-B643-374AA810499F}" type="parTrans" cxnId="{E0DCEAEC-4819-46B9-B627-1D937B306CA1}">
      <dgm:prSet/>
      <dgm:spPr/>
      <dgm:t>
        <a:bodyPr/>
        <a:lstStyle/>
        <a:p>
          <a:endParaRPr lang="en-US"/>
        </a:p>
      </dgm:t>
    </dgm:pt>
    <dgm:pt modelId="{5DAE0153-81FC-4E73-AFBE-BCD62DB0655C}" type="sibTrans" cxnId="{E0DCEAEC-4819-46B9-B627-1D937B306CA1}">
      <dgm:prSet/>
      <dgm:spPr/>
      <dgm:t>
        <a:bodyPr/>
        <a:lstStyle/>
        <a:p>
          <a:endParaRPr lang="en-US"/>
        </a:p>
      </dgm:t>
    </dgm:pt>
    <dgm:pt modelId="{74E45610-BC7D-4F28-B04E-BA0647FF67CC}" type="pres">
      <dgm:prSet presAssocID="{C2603865-6EAC-4756-9073-500A08310B3E}" presName="root" presStyleCnt="0">
        <dgm:presLayoutVars>
          <dgm:dir/>
          <dgm:resizeHandles val="exact"/>
        </dgm:presLayoutVars>
      </dgm:prSet>
      <dgm:spPr/>
    </dgm:pt>
    <dgm:pt modelId="{260403B1-1DF0-4F19-A486-37C93D325CE0}" type="pres">
      <dgm:prSet presAssocID="{31E35F79-3AAE-4837-A22B-97D4B4A2333F}" presName="compNode" presStyleCnt="0"/>
      <dgm:spPr/>
    </dgm:pt>
    <dgm:pt modelId="{C5D5EB78-F505-4A28-9226-E90C4D8DA135}" type="pres">
      <dgm:prSet presAssocID="{31E35F79-3AAE-4837-A22B-97D4B4A2333F}" presName="bgRect" presStyleLbl="bgShp" presStyleIdx="0" presStyleCnt="2" custScaleY="1466297"/>
      <dgm:spPr/>
    </dgm:pt>
    <dgm:pt modelId="{431E3697-9663-4BF7-9876-750B35770068}" type="pres">
      <dgm:prSet presAssocID="{31E35F79-3AAE-4837-A22B-97D4B4A2333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r"/>
        </a:ext>
      </dgm:extLst>
    </dgm:pt>
    <dgm:pt modelId="{66012962-B890-43DE-93C1-D85BD8F8DD96}" type="pres">
      <dgm:prSet presAssocID="{31E35F79-3AAE-4837-A22B-97D4B4A2333F}" presName="spaceRect" presStyleCnt="0"/>
      <dgm:spPr/>
    </dgm:pt>
    <dgm:pt modelId="{6697D3AE-4090-4FCD-9DF7-32B1CC42E3B4}" type="pres">
      <dgm:prSet presAssocID="{31E35F79-3AAE-4837-A22B-97D4B4A2333F}" presName="parTx" presStyleLbl="revTx" presStyleIdx="0" presStyleCnt="2" custScaleX="113595" custLinFactNeighborX="-445" custLinFactNeighborY="-47906">
        <dgm:presLayoutVars>
          <dgm:chMax val="0"/>
          <dgm:chPref val="0"/>
        </dgm:presLayoutVars>
      </dgm:prSet>
      <dgm:spPr/>
    </dgm:pt>
    <dgm:pt modelId="{EF143B70-5FDF-4F7F-8E2A-72A944D7B316}" type="pres">
      <dgm:prSet presAssocID="{0DF7BFD9-A0A1-43C5-A1E7-32FE31F0E879}" presName="sibTrans" presStyleCnt="0"/>
      <dgm:spPr/>
    </dgm:pt>
    <dgm:pt modelId="{86CCB674-D2F8-421C-A550-4BC1544BDB3E}" type="pres">
      <dgm:prSet presAssocID="{A010448B-923D-4D0C-B664-BC1AAB84F094}" presName="compNode" presStyleCnt="0"/>
      <dgm:spPr/>
    </dgm:pt>
    <dgm:pt modelId="{E08AA195-2224-44FB-A11E-1AB4F1236AC7}" type="pres">
      <dgm:prSet presAssocID="{A010448B-923D-4D0C-B664-BC1AAB84F094}" presName="bgRect" presStyleLbl="bgShp" presStyleIdx="1" presStyleCnt="2" custScaleY="1338962" custLinFactY="-100000" custLinFactNeighborX="-295" custLinFactNeighborY="-107713"/>
      <dgm:spPr/>
    </dgm:pt>
    <dgm:pt modelId="{2F0E0885-FBA3-4BAD-8E7C-B57C40F05768}" type="pres">
      <dgm:prSet presAssocID="{A010448B-923D-4D0C-B664-BC1AAB84F094}" presName="iconRect" presStyleLbl="node1" presStyleIdx="1" presStyleCnt="2" custLinFactNeighborX="-27607" custLinFactNeighborY="-2568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ck"/>
        </a:ext>
      </dgm:extLst>
    </dgm:pt>
    <dgm:pt modelId="{77DC50E7-44B7-49EB-8D71-51ABCD371E48}" type="pres">
      <dgm:prSet presAssocID="{A010448B-923D-4D0C-B664-BC1AAB84F094}" presName="spaceRect" presStyleCnt="0"/>
      <dgm:spPr/>
    </dgm:pt>
    <dgm:pt modelId="{80B43F30-281D-49DB-9A12-42D64CCFB17F}" type="pres">
      <dgm:prSet presAssocID="{A010448B-923D-4D0C-B664-BC1AAB84F094}" presName="parTx" presStyleLbl="revTx" presStyleIdx="1" presStyleCnt="2" custScaleX="121765" custLinFactNeighborX="-10723" custLinFactNeighborY="-62262">
        <dgm:presLayoutVars>
          <dgm:chMax val="0"/>
          <dgm:chPref val="0"/>
        </dgm:presLayoutVars>
      </dgm:prSet>
      <dgm:spPr/>
    </dgm:pt>
  </dgm:ptLst>
  <dgm:cxnLst>
    <dgm:cxn modelId="{62B27E1C-A10E-4914-9844-1060542A0718}" type="presOf" srcId="{C2603865-6EAC-4756-9073-500A08310B3E}" destId="{74E45610-BC7D-4F28-B04E-BA0647FF67CC}" srcOrd="0" destOrd="0" presId="urn:microsoft.com/office/officeart/2018/2/layout/IconVerticalSolidList"/>
    <dgm:cxn modelId="{2977FB33-9C19-46CD-8B10-739F912CBE3C}" type="presOf" srcId="{31E35F79-3AAE-4837-A22B-97D4B4A2333F}" destId="{6697D3AE-4090-4FCD-9DF7-32B1CC42E3B4}" srcOrd="0" destOrd="0" presId="urn:microsoft.com/office/officeart/2018/2/layout/IconVerticalSolidList"/>
    <dgm:cxn modelId="{05462A4A-4A03-45FF-AC28-B6BDEE07E7FA}" srcId="{C2603865-6EAC-4756-9073-500A08310B3E}" destId="{31E35F79-3AAE-4837-A22B-97D4B4A2333F}" srcOrd="0" destOrd="0" parTransId="{22331D70-4700-4182-8BAD-3BFB7C976C99}" sibTransId="{0DF7BFD9-A0A1-43C5-A1E7-32FE31F0E879}"/>
    <dgm:cxn modelId="{91B5C3D3-936B-4FA2-AF86-C844632CFFF6}" type="presOf" srcId="{A010448B-923D-4D0C-B664-BC1AAB84F094}" destId="{80B43F30-281D-49DB-9A12-42D64CCFB17F}" srcOrd="0" destOrd="0" presId="urn:microsoft.com/office/officeart/2018/2/layout/IconVerticalSolidList"/>
    <dgm:cxn modelId="{E0DCEAEC-4819-46B9-B627-1D937B306CA1}" srcId="{C2603865-6EAC-4756-9073-500A08310B3E}" destId="{A010448B-923D-4D0C-B664-BC1AAB84F094}" srcOrd="1" destOrd="0" parTransId="{057B24A7-66EE-45D9-B643-374AA810499F}" sibTransId="{5DAE0153-81FC-4E73-AFBE-BCD62DB0655C}"/>
    <dgm:cxn modelId="{2F56D96F-2D9E-45A0-84C4-5B0AE9650F14}" type="presParOf" srcId="{74E45610-BC7D-4F28-B04E-BA0647FF67CC}" destId="{260403B1-1DF0-4F19-A486-37C93D325CE0}" srcOrd="0" destOrd="0" presId="urn:microsoft.com/office/officeart/2018/2/layout/IconVerticalSolidList"/>
    <dgm:cxn modelId="{08191325-2585-4A9E-94D0-E2B76591FD4C}" type="presParOf" srcId="{260403B1-1DF0-4F19-A486-37C93D325CE0}" destId="{C5D5EB78-F505-4A28-9226-E90C4D8DA135}" srcOrd="0" destOrd="0" presId="urn:microsoft.com/office/officeart/2018/2/layout/IconVerticalSolidList"/>
    <dgm:cxn modelId="{649C14D4-0157-468F-BDEF-94EC25A721D6}" type="presParOf" srcId="{260403B1-1DF0-4F19-A486-37C93D325CE0}" destId="{431E3697-9663-4BF7-9876-750B35770068}" srcOrd="1" destOrd="0" presId="urn:microsoft.com/office/officeart/2018/2/layout/IconVerticalSolidList"/>
    <dgm:cxn modelId="{AB62F2F2-172E-4E9A-A4EF-661D626DA31C}" type="presParOf" srcId="{260403B1-1DF0-4F19-A486-37C93D325CE0}" destId="{66012962-B890-43DE-93C1-D85BD8F8DD96}" srcOrd="2" destOrd="0" presId="urn:microsoft.com/office/officeart/2018/2/layout/IconVerticalSolidList"/>
    <dgm:cxn modelId="{2A0AAD00-5333-45D1-B46E-4C36DE9337B1}" type="presParOf" srcId="{260403B1-1DF0-4F19-A486-37C93D325CE0}" destId="{6697D3AE-4090-4FCD-9DF7-32B1CC42E3B4}" srcOrd="3" destOrd="0" presId="urn:microsoft.com/office/officeart/2018/2/layout/IconVerticalSolidList"/>
    <dgm:cxn modelId="{4F118869-6209-44F4-B7F6-28B43A230D0A}" type="presParOf" srcId="{74E45610-BC7D-4F28-B04E-BA0647FF67CC}" destId="{EF143B70-5FDF-4F7F-8E2A-72A944D7B316}" srcOrd="1" destOrd="0" presId="urn:microsoft.com/office/officeart/2018/2/layout/IconVerticalSolidList"/>
    <dgm:cxn modelId="{38B05B48-3B55-48BB-9B59-57ECAE9BF892}" type="presParOf" srcId="{74E45610-BC7D-4F28-B04E-BA0647FF67CC}" destId="{86CCB674-D2F8-421C-A550-4BC1544BDB3E}" srcOrd="2" destOrd="0" presId="urn:microsoft.com/office/officeart/2018/2/layout/IconVerticalSolidList"/>
    <dgm:cxn modelId="{6FCB1942-ADE2-4323-A882-DCFE86968F1D}" type="presParOf" srcId="{86CCB674-D2F8-421C-A550-4BC1544BDB3E}" destId="{E08AA195-2224-44FB-A11E-1AB4F1236AC7}" srcOrd="0" destOrd="0" presId="urn:microsoft.com/office/officeart/2018/2/layout/IconVerticalSolidList"/>
    <dgm:cxn modelId="{B87524E1-E1D0-4D48-9B28-584BB4101E08}" type="presParOf" srcId="{86CCB674-D2F8-421C-A550-4BC1544BDB3E}" destId="{2F0E0885-FBA3-4BAD-8E7C-B57C40F05768}" srcOrd="1" destOrd="0" presId="urn:microsoft.com/office/officeart/2018/2/layout/IconVerticalSolidList"/>
    <dgm:cxn modelId="{975D4A5A-5004-4240-A10B-8A0DABF9EDCF}" type="presParOf" srcId="{86CCB674-D2F8-421C-A550-4BC1544BDB3E}" destId="{77DC50E7-44B7-49EB-8D71-51ABCD371E48}" srcOrd="2" destOrd="0" presId="urn:microsoft.com/office/officeart/2018/2/layout/IconVerticalSolidList"/>
    <dgm:cxn modelId="{ED9ED72D-6CA7-4D00-B6BB-686E71E2F882}" type="presParOf" srcId="{86CCB674-D2F8-421C-A550-4BC1544BDB3E}" destId="{80B43F30-281D-49DB-9A12-42D64CCFB1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41693A-D69E-40DE-BC4E-A0C4D51C8A3F}"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A915C1EA-3E9C-4B4E-8B2E-84F39E9D8871}">
      <dgm:prSet/>
      <dgm:spPr/>
      <dgm:t>
        <a:bodyPr/>
        <a:lstStyle/>
        <a:p>
          <a:pPr>
            <a:defRPr cap="all"/>
          </a:pPr>
          <a:r>
            <a:rPr lang="en-US" dirty="0"/>
            <a:t>Initially, the dataset is divided into feature set X, consisting of the preprocessed reviews, and target set y, comprising the sentiment labels. The </a:t>
          </a:r>
          <a:r>
            <a:rPr lang="en-US" dirty="0" err="1"/>
            <a:t>CountVectorizer</a:t>
          </a:r>
          <a:r>
            <a:rPr lang="en-US" dirty="0"/>
            <a:t> is utilized to transform the textual data into numeric vectors. Following this, the data is partitioned into training and testing subsets by employing the </a:t>
          </a:r>
          <a:r>
            <a:rPr lang="en-US" dirty="0" err="1"/>
            <a:t>train_test_split</a:t>
          </a:r>
          <a:r>
            <a:rPr lang="en-US" dirty="0"/>
            <a:t> function.</a:t>
          </a:r>
        </a:p>
      </dgm:t>
    </dgm:pt>
    <dgm:pt modelId="{4CD94473-8272-4ACA-89B1-A1925AE312F5}" type="parTrans" cxnId="{28FAC7D7-FC34-4B10-B59B-7BACEB3F418A}">
      <dgm:prSet/>
      <dgm:spPr/>
      <dgm:t>
        <a:bodyPr/>
        <a:lstStyle/>
        <a:p>
          <a:endParaRPr lang="en-US"/>
        </a:p>
      </dgm:t>
    </dgm:pt>
    <dgm:pt modelId="{FC1F95AE-331B-4E9F-B38B-CE56AFBD5922}" type="sibTrans" cxnId="{28FAC7D7-FC34-4B10-B59B-7BACEB3F418A}">
      <dgm:prSet/>
      <dgm:spPr/>
      <dgm:t>
        <a:bodyPr/>
        <a:lstStyle/>
        <a:p>
          <a:endParaRPr lang="en-US"/>
        </a:p>
      </dgm:t>
    </dgm:pt>
    <dgm:pt modelId="{7ADBDA57-ABDA-4E1B-9BCA-6CD6C2C268D6}">
      <dgm:prSet/>
      <dgm:spPr/>
      <dgm:t>
        <a:bodyPr/>
        <a:lstStyle/>
        <a:p>
          <a:pPr>
            <a:defRPr cap="all"/>
          </a:pPr>
          <a:r>
            <a:rPr lang="en-US" dirty="0"/>
            <a:t>Subsequently, a </a:t>
          </a:r>
          <a:r>
            <a:rPr lang="en-US" dirty="0" err="1"/>
            <a:t>MultinomialNB</a:t>
          </a:r>
          <a:r>
            <a:rPr lang="en-US" dirty="0"/>
            <a:t> classifier is constructed and trained with the training dataset using the fit function. Predictions are then generated for the test dataset utilizing the predict function.</a:t>
          </a:r>
        </a:p>
      </dgm:t>
    </dgm:pt>
    <dgm:pt modelId="{5758B3DC-A6DB-4CB1-9EB5-118C5F78CBEA}" type="parTrans" cxnId="{DC138048-FC2F-421A-99A7-A61A50E2B57E}">
      <dgm:prSet/>
      <dgm:spPr/>
      <dgm:t>
        <a:bodyPr/>
        <a:lstStyle/>
        <a:p>
          <a:endParaRPr lang="en-US"/>
        </a:p>
      </dgm:t>
    </dgm:pt>
    <dgm:pt modelId="{70C676B6-B138-4195-849C-86EA78635AD6}" type="sibTrans" cxnId="{DC138048-FC2F-421A-99A7-A61A50E2B57E}">
      <dgm:prSet/>
      <dgm:spPr/>
      <dgm:t>
        <a:bodyPr/>
        <a:lstStyle/>
        <a:p>
          <a:endParaRPr lang="en-US"/>
        </a:p>
      </dgm:t>
    </dgm:pt>
    <dgm:pt modelId="{DD6709D4-9090-4282-B520-7A3A96891F12}">
      <dgm:prSet/>
      <dgm:spPr/>
      <dgm:t>
        <a:bodyPr/>
        <a:lstStyle/>
        <a:p>
          <a:pPr>
            <a:defRPr cap="all"/>
          </a:pPr>
          <a:r>
            <a:rPr lang="en-US" dirty="0"/>
            <a:t>Following the generation of predictions, the accuracy of the classifier is determined using the `</a:t>
          </a:r>
          <a:r>
            <a:rPr lang="en-US" dirty="0" err="1"/>
            <a:t>accuracy_score</a:t>
          </a:r>
          <a:r>
            <a:rPr lang="en-US" dirty="0"/>
            <a:t>` metric. Furthermore, the `</a:t>
          </a:r>
          <a:r>
            <a:rPr lang="en-US" dirty="0" err="1"/>
            <a:t>classification_report</a:t>
          </a:r>
          <a:r>
            <a:rPr lang="en-US" dirty="0"/>
            <a:t>` is used to present a detailed analysis of the classifier's performance, and the `</a:t>
          </a:r>
          <a:r>
            <a:rPr lang="en-US" dirty="0" err="1"/>
            <a:t>confusion_matrix</a:t>
          </a:r>
          <a:r>
            <a:rPr lang="en-US" dirty="0"/>
            <a:t>` is employed to visualize the accuracy of the predictions in a tabular form.</a:t>
          </a:r>
        </a:p>
      </dgm:t>
    </dgm:pt>
    <dgm:pt modelId="{E1433337-7121-46F6-86AE-79F3D3E4E71F}" type="parTrans" cxnId="{4A5CF3C9-44D0-40EB-9887-43ED4412D06C}">
      <dgm:prSet/>
      <dgm:spPr/>
      <dgm:t>
        <a:bodyPr/>
        <a:lstStyle/>
        <a:p>
          <a:endParaRPr lang="en-US"/>
        </a:p>
      </dgm:t>
    </dgm:pt>
    <dgm:pt modelId="{EB90DFEE-EDBC-4A4B-9FB6-48325B217B60}" type="sibTrans" cxnId="{4A5CF3C9-44D0-40EB-9887-43ED4412D06C}">
      <dgm:prSet/>
      <dgm:spPr/>
      <dgm:t>
        <a:bodyPr/>
        <a:lstStyle/>
        <a:p>
          <a:endParaRPr lang="en-US"/>
        </a:p>
      </dgm:t>
    </dgm:pt>
    <dgm:pt modelId="{408DD031-0B66-4B63-8C68-9D1288619431}" type="pres">
      <dgm:prSet presAssocID="{4A41693A-D69E-40DE-BC4E-A0C4D51C8A3F}" presName="root" presStyleCnt="0">
        <dgm:presLayoutVars>
          <dgm:dir/>
          <dgm:resizeHandles val="exact"/>
        </dgm:presLayoutVars>
      </dgm:prSet>
      <dgm:spPr/>
    </dgm:pt>
    <dgm:pt modelId="{E18BC677-E07F-4CFD-AB17-AB15D3C64339}" type="pres">
      <dgm:prSet presAssocID="{A915C1EA-3E9C-4B4E-8B2E-84F39E9D8871}" presName="compNode" presStyleCnt="0"/>
      <dgm:spPr/>
    </dgm:pt>
    <dgm:pt modelId="{CAE55926-A6B3-4C67-A210-6A353DB685F2}" type="pres">
      <dgm:prSet presAssocID="{A915C1EA-3E9C-4B4E-8B2E-84F39E9D8871}" presName="iconBgRect" presStyleLbl="bgShp" presStyleIdx="0" presStyleCnt="3"/>
      <dgm:spPr>
        <a:prstGeom prst="round2DiagRect">
          <a:avLst>
            <a:gd name="adj1" fmla="val 29727"/>
            <a:gd name="adj2" fmla="val 0"/>
          </a:avLst>
        </a:prstGeom>
      </dgm:spPr>
    </dgm:pt>
    <dgm:pt modelId="{1E1AFDD8-E184-461E-8E42-3052687943C3}" type="pres">
      <dgm:prSet presAssocID="{A915C1EA-3E9C-4B4E-8B2E-84F39E9D887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g with solid fill"/>
        </a:ext>
      </dgm:extLst>
    </dgm:pt>
    <dgm:pt modelId="{2AE89F38-DD7D-45FE-B733-6D1CFE244720}" type="pres">
      <dgm:prSet presAssocID="{A915C1EA-3E9C-4B4E-8B2E-84F39E9D8871}" presName="spaceRect" presStyleCnt="0"/>
      <dgm:spPr/>
    </dgm:pt>
    <dgm:pt modelId="{45341940-D757-4CDF-BD77-B512871E480D}" type="pres">
      <dgm:prSet presAssocID="{A915C1EA-3E9C-4B4E-8B2E-84F39E9D8871}" presName="textRect" presStyleLbl="revTx" presStyleIdx="0" presStyleCnt="3" custScaleX="125441" custScaleY="141891">
        <dgm:presLayoutVars>
          <dgm:chMax val="1"/>
          <dgm:chPref val="1"/>
        </dgm:presLayoutVars>
      </dgm:prSet>
      <dgm:spPr/>
    </dgm:pt>
    <dgm:pt modelId="{F7C6707A-F5C7-4DE6-BC72-B4750B90A4D3}" type="pres">
      <dgm:prSet presAssocID="{FC1F95AE-331B-4E9F-B38B-CE56AFBD5922}" presName="sibTrans" presStyleCnt="0"/>
      <dgm:spPr/>
    </dgm:pt>
    <dgm:pt modelId="{A72FDE00-B052-403E-85A5-3CFD3EBB4083}" type="pres">
      <dgm:prSet presAssocID="{7ADBDA57-ABDA-4E1B-9BCA-6CD6C2C268D6}" presName="compNode" presStyleCnt="0"/>
      <dgm:spPr/>
    </dgm:pt>
    <dgm:pt modelId="{F90C45ED-51FB-4D62-B436-36DAB067C5AD}" type="pres">
      <dgm:prSet presAssocID="{7ADBDA57-ABDA-4E1B-9BCA-6CD6C2C268D6}" presName="iconBgRect" presStyleLbl="bgShp" presStyleIdx="1" presStyleCnt="3"/>
      <dgm:spPr>
        <a:prstGeom prst="round2DiagRect">
          <a:avLst>
            <a:gd name="adj1" fmla="val 29727"/>
            <a:gd name="adj2" fmla="val 0"/>
          </a:avLst>
        </a:prstGeom>
      </dgm:spPr>
    </dgm:pt>
    <dgm:pt modelId="{AA90C58B-9BF8-4E58-A6EB-2DDC38C0679B}" type="pres">
      <dgm:prSet presAssocID="{7ADBDA57-ABDA-4E1B-9BCA-6CD6C2C268D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outline"/>
        </a:ext>
      </dgm:extLst>
    </dgm:pt>
    <dgm:pt modelId="{652F3CB7-0CFB-4881-8C60-02191D0727A0}" type="pres">
      <dgm:prSet presAssocID="{7ADBDA57-ABDA-4E1B-9BCA-6CD6C2C268D6}" presName="spaceRect" presStyleCnt="0"/>
      <dgm:spPr/>
    </dgm:pt>
    <dgm:pt modelId="{D8F57E17-78F5-4601-AF6E-6BA90BAAF565}" type="pres">
      <dgm:prSet presAssocID="{7ADBDA57-ABDA-4E1B-9BCA-6CD6C2C268D6}" presName="textRect" presStyleLbl="revTx" presStyleIdx="1" presStyleCnt="3" custScaleY="135202">
        <dgm:presLayoutVars>
          <dgm:chMax val="1"/>
          <dgm:chPref val="1"/>
        </dgm:presLayoutVars>
      </dgm:prSet>
      <dgm:spPr/>
    </dgm:pt>
    <dgm:pt modelId="{E77B2607-66EB-447F-BEE9-B67CCD866594}" type="pres">
      <dgm:prSet presAssocID="{70C676B6-B138-4195-849C-86EA78635AD6}" presName="sibTrans" presStyleCnt="0"/>
      <dgm:spPr/>
    </dgm:pt>
    <dgm:pt modelId="{965C04CC-7663-4A02-969F-388CECCBDA52}" type="pres">
      <dgm:prSet presAssocID="{DD6709D4-9090-4282-B520-7A3A96891F12}" presName="compNode" presStyleCnt="0"/>
      <dgm:spPr/>
    </dgm:pt>
    <dgm:pt modelId="{896308AB-4F9A-41C2-B271-1DC4832C9CDD}" type="pres">
      <dgm:prSet presAssocID="{DD6709D4-9090-4282-B520-7A3A96891F12}" presName="iconBgRect" presStyleLbl="bgShp" presStyleIdx="2" presStyleCnt="3"/>
      <dgm:spPr>
        <a:prstGeom prst="round2DiagRect">
          <a:avLst>
            <a:gd name="adj1" fmla="val 29727"/>
            <a:gd name="adj2" fmla="val 0"/>
          </a:avLst>
        </a:prstGeom>
      </dgm:spPr>
    </dgm:pt>
    <dgm:pt modelId="{1993A90A-FD55-4FD0-B14D-13B068EDDD24}" type="pres">
      <dgm:prSet presAssocID="{DD6709D4-9090-4282-B520-7A3A96891F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6429916E-DECF-4815-A6A3-7649D856802F}" type="pres">
      <dgm:prSet presAssocID="{DD6709D4-9090-4282-B520-7A3A96891F12}" presName="spaceRect" presStyleCnt="0"/>
      <dgm:spPr/>
    </dgm:pt>
    <dgm:pt modelId="{F6B4F749-0211-4C2C-988D-2088EFF1F9DD}" type="pres">
      <dgm:prSet presAssocID="{DD6709D4-9090-4282-B520-7A3A96891F12}" presName="textRect" presStyleLbl="revTx" presStyleIdx="2" presStyleCnt="3" custScaleX="149857" custScaleY="135202">
        <dgm:presLayoutVars>
          <dgm:chMax val="1"/>
          <dgm:chPref val="1"/>
        </dgm:presLayoutVars>
      </dgm:prSet>
      <dgm:spPr/>
    </dgm:pt>
  </dgm:ptLst>
  <dgm:cxnLst>
    <dgm:cxn modelId="{DC138048-FC2F-421A-99A7-A61A50E2B57E}" srcId="{4A41693A-D69E-40DE-BC4E-A0C4D51C8A3F}" destId="{7ADBDA57-ABDA-4E1B-9BCA-6CD6C2C268D6}" srcOrd="1" destOrd="0" parTransId="{5758B3DC-A6DB-4CB1-9EB5-118C5F78CBEA}" sibTransId="{70C676B6-B138-4195-849C-86EA78635AD6}"/>
    <dgm:cxn modelId="{3D53F84C-B790-4410-A5D0-507656A89A36}" type="presOf" srcId="{DD6709D4-9090-4282-B520-7A3A96891F12}" destId="{F6B4F749-0211-4C2C-988D-2088EFF1F9DD}" srcOrd="0" destOrd="0" presId="urn:microsoft.com/office/officeart/2018/5/layout/IconLeafLabelList"/>
    <dgm:cxn modelId="{B1E8CC8F-D06B-4FCA-BF31-84E2D55B5BB4}" type="presOf" srcId="{7ADBDA57-ABDA-4E1B-9BCA-6CD6C2C268D6}" destId="{D8F57E17-78F5-4601-AF6E-6BA90BAAF565}" srcOrd="0" destOrd="0" presId="urn:microsoft.com/office/officeart/2018/5/layout/IconLeafLabelList"/>
    <dgm:cxn modelId="{A63D559E-414B-4EB8-9FD2-27166257FABA}" type="presOf" srcId="{A915C1EA-3E9C-4B4E-8B2E-84F39E9D8871}" destId="{45341940-D757-4CDF-BD77-B512871E480D}" srcOrd="0" destOrd="0" presId="urn:microsoft.com/office/officeart/2018/5/layout/IconLeafLabelList"/>
    <dgm:cxn modelId="{694B04C1-2857-4507-B4BF-9BD70018CF36}" type="presOf" srcId="{4A41693A-D69E-40DE-BC4E-A0C4D51C8A3F}" destId="{408DD031-0B66-4B63-8C68-9D1288619431}" srcOrd="0" destOrd="0" presId="urn:microsoft.com/office/officeart/2018/5/layout/IconLeafLabelList"/>
    <dgm:cxn modelId="{4A5CF3C9-44D0-40EB-9887-43ED4412D06C}" srcId="{4A41693A-D69E-40DE-BC4E-A0C4D51C8A3F}" destId="{DD6709D4-9090-4282-B520-7A3A96891F12}" srcOrd="2" destOrd="0" parTransId="{E1433337-7121-46F6-86AE-79F3D3E4E71F}" sibTransId="{EB90DFEE-EDBC-4A4B-9FB6-48325B217B60}"/>
    <dgm:cxn modelId="{28FAC7D7-FC34-4B10-B59B-7BACEB3F418A}" srcId="{4A41693A-D69E-40DE-BC4E-A0C4D51C8A3F}" destId="{A915C1EA-3E9C-4B4E-8B2E-84F39E9D8871}" srcOrd="0" destOrd="0" parTransId="{4CD94473-8272-4ACA-89B1-A1925AE312F5}" sibTransId="{FC1F95AE-331B-4E9F-B38B-CE56AFBD5922}"/>
    <dgm:cxn modelId="{CECA76E6-CDA0-4760-8D10-C4DA6D68F804}" type="presParOf" srcId="{408DD031-0B66-4B63-8C68-9D1288619431}" destId="{E18BC677-E07F-4CFD-AB17-AB15D3C64339}" srcOrd="0" destOrd="0" presId="urn:microsoft.com/office/officeart/2018/5/layout/IconLeafLabelList"/>
    <dgm:cxn modelId="{7461CF00-FC6F-43CF-90D6-075291ED1C29}" type="presParOf" srcId="{E18BC677-E07F-4CFD-AB17-AB15D3C64339}" destId="{CAE55926-A6B3-4C67-A210-6A353DB685F2}" srcOrd="0" destOrd="0" presId="urn:microsoft.com/office/officeart/2018/5/layout/IconLeafLabelList"/>
    <dgm:cxn modelId="{04713357-7BA5-4E70-AA13-1D87F95713DB}" type="presParOf" srcId="{E18BC677-E07F-4CFD-AB17-AB15D3C64339}" destId="{1E1AFDD8-E184-461E-8E42-3052687943C3}" srcOrd="1" destOrd="0" presId="urn:microsoft.com/office/officeart/2018/5/layout/IconLeafLabelList"/>
    <dgm:cxn modelId="{26A5024E-5312-4E38-88B8-3F225540D55C}" type="presParOf" srcId="{E18BC677-E07F-4CFD-AB17-AB15D3C64339}" destId="{2AE89F38-DD7D-45FE-B733-6D1CFE244720}" srcOrd="2" destOrd="0" presId="urn:microsoft.com/office/officeart/2018/5/layout/IconLeafLabelList"/>
    <dgm:cxn modelId="{71EE8151-550E-442C-ACD8-802E4154FA82}" type="presParOf" srcId="{E18BC677-E07F-4CFD-AB17-AB15D3C64339}" destId="{45341940-D757-4CDF-BD77-B512871E480D}" srcOrd="3" destOrd="0" presId="urn:microsoft.com/office/officeart/2018/5/layout/IconLeafLabelList"/>
    <dgm:cxn modelId="{260ACED7-D271-4FAD-96E6-2DD6A7D879C2}" type="presParOf" srcId="{408DD031-0B66-4B63-8C68-9D1288619431}" destId="{F7C6707A-F5C7-4DE6-BC72-B4750B90A4D3}" srcOrd="1" destOrd="0" presId="urn:microsoft.com/office/officeart/2018/5/layout/IconLeafLabelList"/>
    <dgm:cxn modelId="{F82CE510-0FBA-41C4-9208-147CB0D32BB5}" type="presParOf" srcId="{408DD031-0B66-4B63-8C68-9D1288619431}" destId="{A72FDE00-B052-403E-85A5-3CFD3EBB4083}" srcOrd="2" destOrd="0" presId="urn:microsoft.com/office/officeart/2018/5/layout/IconLeafLabelList"/>
    <dgm:cxn modelId="{3DBFCF61-73F1-4795-96F1-343BA89D6D20}" type="presParOf" srcId="{A72FDE00-B052-403E-85A5-3CFD3EBB4083}" destId="{F90C45ED-51FB-4D62-B436-36DAB067C5AD}" srcOrd="0" destOrd="0" presId="urn:microsoft.com/office/officeart/2018/5/layout/IconLeafLabelList"/>
    <dgm:cxn modelId="{93DC8586-964F-4A3D-BB1F-BBCE4E755EF4}" type="presParOf" srcId="{A72FDE00-B052-403E-85A5-3CFD3EBB4083}" destId="{AA90C58B-9BF8-4E58-A6EB-2DDC38C0679B}" srcOrd="1" destOrd="0" presId="urn:microsoft.com/office/officeart/2018/5/layout/IconLeafLabelList"/>
    <dgm:cxn modelId="{9A184BE1-612D-435C-BBC2-D84D5A1F68FA}" type="presParOf" srcId="{A72FDE00-B052-403E-85A5-3CFD3EBB4083}" destId="{652F3CB7-0CFB-4881-8C60-02191D0727A0}" srcOrd="2" destOrd="0" presId="urn:microsoft.com/office/officeart/2018/5/layout/IconLeafLabelList"/>
    <dgm:cxn modelId="{7635B37E-9878-4E6D-9BCB-916450A9F2EE}" type="presParOf" srcId="{A72FDE00-B052-403E-85A5-3CFD3EBB4083}" destId="{D8F57E17-78F5-4601-AF6E-6BA90BAAF565}" srcOrd="3" destOrd="0" presId="urn:microsoft.com/office/officeart/2018/5/layout/IconLeafLabelList"/>
    <dgm:cxn modelId="{9502A525-3ECB-472C-8573-FEF9EE3EDDF5}" type="presParOf" srcId="{408DD031-0B66-4B63-8C68-9D1288619431}" destId="{E77B2607-66EB-447F-BEE9-B67CCD866594}" srcOrd="3" destOrd="0" presId="urn:microsoft.com/office/officeart/2018/5/layout/IconLeafLabelList"/>
    <dgm:cxn modelId="{4BF31EFD-D619-427D-B134-13F528DFDA97}" type="presParOf" srcId="{408DD031-0B66-4B63-8C68-9D1288619431}" destId="{965C04CC-7663-4A02-969F-388CECCBDA52}" srcOrd="4" destOrd="0" presId="urn:microsoft.com/office/officeart/2018/5/layout/IconLeafLabelList"/>
    <dgm:cxn modelId="{23B75071-6C9E-4AAE-B3BF-7BC47087C0A6}" type="presParOf" srcId="{965C04CC-7663-4A02-969F-388CECCBDA52}" destId="{896308AB-4F9A-41C2-B271-1DC4832C9CDD}" srcOrd="0" destOrd="0" presId="urn:microsoft.com/office/officeart/2018/5/layout/IconLeafLabelList"/>
    <dgm:cxn modelId="{B52ACA0A-FDC8-45CD-A719-F67D2B01A2C6}" type="presParOf" srcId="{965C04CC-7663-4A02-969F-388CECCBDA52}" destId="{1993A90A-FD55-4FD0-B14D-13B068EDDD24}" srcOrd="1" destOrd="0" presId="urn:microsoft.com/office/officeart/2018/5/layout/IconLeafLabelList"/>
    <dgm:cxn modelId="{41B77518-4500-440F-975E-4EA2A7EBE27D}" type="presParOf" srcId="{965C04CC-7663-4A02-969F-388CECCBDA52}" destId="{6429916E-DECF-4815-A6A3-7649D856802F}" srcOrd="2" destOrd="0" presId="urn:microsoft.com/office/officeart/2018/5/layout/IconLeafLabelList"/>
    <dgm:cxn modelId="{59F8D49B-DEE0-4B3C-87B7-47D4C92262E3}" type="presParOf" srcId="{965C04CC-7663-4A02-969F-388CECCBDA52}" destId="{F6B4F749-0211-4C2C-988D-2088EFF1F9DD}"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63E354-F694-4084-81CE-D2EC1222A97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25F25FD-D50F-48AB-BA5A-05AEAFDB8084}">
      <dgm:prSet/>
      <dgm:spPr/>
      <dgm:t>
        <a:bodyPr/>
        <a:lstStyle/>
        <a:p>
          <a:r>
            <a:rPr lang="en-US" b="0" i="0" dirty="0"/>
            <a:t>Sentiment Analysis Outcomes: The sentiment analysis of product reviews yielded favorable results, allowing us to discern the sentiment (positive or negative) for each individual review. </a:t>
          </a:r>
        </a:p>
        <a:p>
          <a:r>
            <a:rPr lang="en-US" b="0" i="0" dirty="0"/>
            <a:t>Remarkably, the Naive Bayes classifier exhibited exceptional performance, exemplified by an accuracy score of 1.0, signifying the model's precise and reliable sentiment predictions.</a:t>
          </a:r>
          <a:endParaRPr lang="en-US" dirty="0"/>
        </a:p>
      </dgm:t>
    </dgm:pt>
    <dgm:pt modelId="{55A97661-CF8C-40FD-AE52-1BDA3DD4AC4A}" type="parTrans" cxnId="{ACCFCD73-DCB2-4F67-B451-357D140902DC}">
      <dgm:prSet/>
      <dgm:spPr/>
      <dgm:t>
        <a:bodyPr/>
        <a:lstStyle/>
        <a:p>
          <a:endParaRPr lang="en-US"/>
        </a:p>
      </dgm:t>
    </dgm:pt>
    <dgm:pt modelId="{A80371EC-6A76-4676-96E5-C3A74B3DB44F}" type="sibTrans" cxnId="{ACCFCD73-DCB2-4F67-B451-357D140902DC}">
      <dgm:prSet/>
      <dgm:spPr/>
      <dgm:t>
        <a:bodyPr/>
        <a:lstStyle/>
        <a:p>
          <a:endParaRPr lang="en-US"/>
        </a:p>
      </dgm:t>
    </dgm:pt>
    <dgm:pt modelId="{32F1EBFD-C781-493C-9E31-3E275E602AE7}">
      <dgm:prSet/>
      <dgm:spPr/>
      <dgm:t>
        <a:bodyPr/>
        <a:lstStyle/>
        <a:p>
          <a:r>
            <a:rPr lang="en-US" b="0" i="0" dirty="0"/>
            <a:t>Holistic Sentiment Overview: The sentiment distribution visualization unveiled a balanced blend of both positive and negative sentiments within the corpus of product reviews. </a:t>
          </a:r>
        </a:p>
        <a:p>
          <a:r>
            <a:rPr lang="en-US" b="0" i="0" dirty="0"/>
            <a:t>Notably, a substantial proportion of the reviews conveyed positive sentiments, signaling a predominantly favorable reception of the product. This observation underscores the positive sentiment prevailing among the customers.</a:t>
          </a:r>
          <a:endParaRPr lang="en-US" dirty="0"/>
        </a:p>
      </dgm:t>
    </dgm:pt>
    <dgm:pt modelId="{5EE977BC-B0D5-407E-8185-489F75CC48B4}" type="parTrans" cxnId="{BF797C8A-3E9B-42ED-B9E9-C84EBDEA56B8}">
      <dgm:prSet/>
      <dgm:spPr/>
      <dgm:t>
        <a:bodyPr/>
        <a:lstStyle/>
        <a:p>
          <a:endParaRPr lang="en-US"/>
        </a:p>
      </dgm:t>
    </dgm:pt>
    <dgm:pt modelId="{E6014588-1782-4BDB-B9C0-376214EB8531}" type="sibTrans" cxnId="{BF797C8A-3E9B-42ED-B9E9-C84EBDEA56B8}">
      <dgm:prSet/>
      <dgm:spPr/>
      <dgm:t>
        <a:bodyPr/>
        <a:lstStyle/>
        <a:p>
          <a:endParaRPr lang="en-US"/>
        </a:p>
      </dgm:t>
    </dgm:pt>
    <dgm:pt modelId="{60107C49-68E2-4420-896B-68484F9FC0E9}">
      <dgm:prSet/>
      <dgm:spPr/>
      <dgm:t>
        <a:bodyPr/>
        <a:lstStyle/>
        <a:p>
          <a:r>
            <a:rPr lang="en-US" b="0" i="0" dirty="0"/>
            <a:t>Dynamic Sentiment Analysis: The incorporation of real-time sentiment analysis is a notable feature of this project. It empowers us to promptly assess the sentiments expressed in newly incoming product reviews. </a:t>
          </a:r>
        </a:p>
        <a:p>
          <a:r>
            <a:rPr lang="en-US" b="0" i="0" dirty="0"/>
            <a:t>This real-time functionality fosters an ongoing monitoring system for customer sentiments and feedback. It equips businesses to respond swiftly to any negative feedback, and conversely, capitalize on positive feedback for marketing and customer engagement purposes.</a:t>
          </a:r>
          <a:endParaRPr lang="en-US" dirty="0"/>
        </a:p>
      </dgm:t>
    </dgm:pt>
    <dgm:pt modelId="{E27DECD1-B7DD-4B9F-87A2-0E895CE63DF3}" type="parTrans" cxnId="{2F0D93E2-23FA-4D9D-977F-D8338AF66593}">
      <dgm:prSet/>
      <dgm:spPr/>
      <dgm:t>
        <a:bodyPr/>
        <a:lstStyle/>
        <a:p>
          <a:endParaRPr lang="en-US"/>
        </a:p>
      </dgm:t>
    </dgm:pt>
    <dgm:pt modelId="{94ACB7C0-6FA9-47FA-B65F-FAC5BE8620EF}" type="sibTrans" cxnId="{2F0D93E2-23FA-4D9D-977F-D8338AF66593}">
      <dgm:prSet/>
      <dgm:spPr/>
      <dgm:t>
        <a:bodyPr/>
        <a:lstStyle/>
        <a:p>
          <a:endParaRPr lang="en-US"/>
        </a:p>
      </dgm:t>
    </dgm:pt>
    <dgm:pt modelId="{C85AB3B3-0986-44DC-B3A5-58D7C8A56AAB}">
      <dgm:prSet/>
      <dgm:spPr/>
      <dgm:t>
        <a:bodyPr/>
        <a:lstStyle/>
        <a:p>
          <a:r>
            <a:rPr lang="en-CA" b="0" i="0" u="none" dirty="0"/>
            <a:t>In conclusion, this project serves as a prime example of a successful deployment of sentiment analysis on product reviews. The addition of real-time analysis and interactive visualization amplifies its ingenuity and utility. </a:t>
          </a:r>
        </a:p>
        <a:p>
          <a:r>
            <a:rPr lang="en-CA" b="0" i="0" u="none" dirty="0"/>
            <a:t>This versatile solution holds significant potential for real-world applications, providing a means to extract valuable insights from customer feedback and supporting informed decision-making in various business contexts.</a:t>
          </a:r>
          <a:endParaRPr lang="en-US" dirty="0"/>
        </a:p>
      </dgm:t>
    </dgm:pt>
    <dgm:pt modelId="{B0836795-124E-4B14-82B2-53A4D03373FC}" type="parTrans" cxnId="{770ECDD3-A603-48EA-90D6-46BDCDE3368B}">
      <dgm:prSet/>
      <dgm:spPr/>
      <dgm:t>
        <a:bodyPr/>
        <a:lstStyle/>
        <a:p>
          <a:endParaRPr lang="en-US"/>
        </a:p>
      </dgm:t>
    </dgm:pt>
    <dgm:pt modelId="{BBA4D327-4EFB-4B76-80A9-68DDF96EDB5D}" type="sibTrans" cxnId="{770ECDD3-A603-48EA-90D6-46BDCDE3368B}">
      <dgm:prSet/>
      <dgm:spPr/>
      <dgm:t>
        <a:bodyPr/>
        <a:lstStyle/>
        <a:p>
          <a:endParaRPr lang="en-US"/>
        </a:p>
      </dgm:t>
    </dgm:pt>
    <dgm:pt modelId="{9F0E2CF8-3F7E-4D05-B575-839CF96C16D2}" type="pres">
      <dgm:prSet presAssocID="{1F63E354-F694-4084-81CE-D2EC1222A976}" presName="root" presStyleCnt="0">
        <dgm:presLayoutVars>
          <dgm:dir/>
          <dgm:resizeHandles val="exact"/>
        </dgm:presLayoutVars>
      </dgm:prSet>
      <dgm:spPr/>
    </dgm:pt>
    <dgm:pt modelId="{5585005A-D777-459F-9AE8-755F03254A8F}" type="pres">
      <dgm:prSet presAssocID="{625F25FD-D50F-48AB-BA5A-05AEAFDB8084}" presName="compNode" presStyleCnt="0"/>
      <dgm:spPr/>
    </dgm:pt>
    <dgm:pt modelId="{2ED64657-0264-4E0E-BF02-1B1E1A9719C0}" type="pres">
      <dgm:prSet presAssocID="{625F25FD-D50F-48AB-BA5A-05AEAFDB80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utral Face with No Fill"/>
        </a:ext>
      </dgm:extLst>
    </dgm:pt>
    <dgm:pt modelId="{B4DE19F5-D90F-43E1-B957-63768FC96606}" type="pres">
      <dgm:prSet presAssocID="{625F25FD-D50F-48AB-BA5A-05AEAFDB8084}" presName="spaceRect" presStyleCnt="0"/>
      <dgm:spPr/>
    </dgm:pt>
    <dgm:pt modelId="{6B508CE2-BB0B-4450-8259-EE555005064D}" type="pres">
      <dgm:prSet presAssocID="{625F25FD-D50F-48AB-BA5A-05AEAFDB8084}" presName="textRect" presStyleLbl="revTx" presStyleIdx="0" presStyleCnt="4" custScaleX="149170">
        <dgm:presLayoutVars>
          <dgm:chMax val="1"/>
          <dgm:chPref val="1"/>
        </dgm:presLayoutVars>
      </dgm:prSet>
      <dgm:spPr/>
    </dgm:pt>
    <dgm:pt modelId="{B0A123CF-3D26-47F8-A6C6-9C31DD04B0AD}" type="pres">
      <dgm:prSet presAssocID="{A80371EC-6A76-4676-96E5-C3A74B3DB44F}" presName="sibTrans" presStyleCnt="0"/>
      <dgm:spPr/>
    </dgm:pt>
    <dgm:pt modelId="{CAAFA5C7-1E32-4A8A-8BCC-19B2F2CAF9D8}" type="pres">
      <dgm:prSet presAssocID="{32F1EBFD-C781-493C-9E31-3E275E602AE7}" presName="compNode" presStyleCnt="0"/>
      <dgm:spPr/>
    </dgm:pt>
    <dgm:pt modelId="{EEA3471A-F2C3-43C7-85EB-916745447859}" type="pres">
      <dgm:prSet presAssocID="{32F1EBFD-C781-493C-9E31-3E275E602AE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BD547445-9E2F-46D8-9A52-C5B371CCF353}" type="pres">
      <dgm:prSet presAssocID="{32F1EBFD-C781-493C-9E31-3E275E602AE7}" presName="spaceRect" presStyleCnt="0"/>
      <dgm:spPr/>
    </dgm:pt>
    <dgm:pt modelId="{4CBDDFE8-5541-488C-BFD8-EC4F1CFC80DD}" type="pres">
      <dgm:prSet presAssocID="{32F1EBFD-C781-493C-9E31-3E275E602AE7}" presName="textRect" presStyleLbl="revTx" presStyleIdx="1" presStyleCnt="4" custScaleX="148024">
        <dgm:presLayoutVars>
          <dgm:chMax val="1"/>
          <dgm:chPref val="1"/>
        </dgm:presLayoutVars>
      </dgm:prSet>
      <dgm:spPr/>
    </dgm:pt>
    <dgm:pt modelId="{CA2E3FF2-9F51-4879-99D8-76DECBD47CF6}" type="pres">
      <dgm:prSet presAssocID="{E6014588-1782-4BDB-B9C0-376214EB8531}" presName="sibTrans" presStyleCnt="0"/>
      <dgm:spPr/>
    </dgm:pt>
    <dgm:pt modelId="{4626C3C2-A809-44EE-B38A-AB03868663AA}" type="pres">
      <dgm:prSet presAssocID="{60107C49-68E2-4420-896B-68484F9FC0E9}" presName="compNode" presStyleCnt="0"/>
      <dgm:spPr/>
    </dgm:pt>
    <dgm:pt modelId="{3BB43545-308A-4A92-AB17-855ACA4B4438}" type="pres">
      <dgm:prSet presAssocID="{60107C49-68E2-4420-896B-68484F9FC0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icopter"/>
        </a:ext>
      </dgm:extLst>
    </dgm:pt>
    <dgm:pt modelId="{D14C4863-D8D9-4748-BA65-8BDD9E1B598A}" type="pres">
      <dgm:prSet presAssocID="{60107C49-68E2-4420-896B-68484F9FC0E9}" presName="spaceRect" presStyleCnt="0"/>
      <dgm:spPr/>
    </dgm:pt>
    <dgm:pt modelId="{ABA678EF-FFBC-44D4-B68E-8A92951DD180}" type="pres">
      <dgm:prSet presAssocID="{60107C49-68E2-4420-896B-68484F9FC0E9}" presName="textRect" presStyleLbl="revTx" presStyleIdx="2" presStyleCnt="4" custScaleX="193304">
        <dgm:presLayoutVars>
          <dgm:chMax val="1"/>
          <dgm:chPref val="1"/>
        </dgm:presLayoutVars>
      </dgm:prSet>
      <dgm:spPr/>
    </dgm:pt>
    <dgm:pt modelId="{1506EE9D-9381-45A7-B076-674EE9F38B91}" type="pres">
      <dgm:prSet presAssocID="{94ACB7C0-6FA9-47FA-B65F-FAC5BE8620EF}" presName="sibTrans" presStyleCnt="0"/>
      <dgm:spPr/>
    </dgm:pt>
    <dgm:pt modelId="{B2A6FB90-5EF1-485B-98C3-FEDFBD5E902A}" type="pres">
      <dgm:prSet presAssocID="{C85AB3B3-0986-44DC-B3A5-58D7C8A56AAB}" presName="compNode" presStyleCnt="0"/>
      <dgm:spPr/>
    </dgm:pt>
    <dgm:pt modelId="{AA43D449-E561-47DB-BCAF-C6304C55F053}" type="pres">
      <dgm:prSet presAssocID="{C85AB3B3-0986-44DC-B3A5-58D7C8A56A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505CCEC8-2002-4814-98D0-A6CA4D3356EC}" type="pres">
      <dgm:prSet presAssocID="{C85AB3B3-0986-44DC-B3A5-58D7C8A56AAB}" presName="spaceRect" presStyleCnt="0"/>
      <dgm:spPr/>
    </dgm:pt>
    <dgm:pt modelId="{1F0446AC-44C2-4639-AA24-F2C71CD2DE30}" type="pres">
      <dgm:prSet presAssocID="{C85AB3B3-0986-44DC-B3A5-58D7C8A56AAB}" presName="textRect" presStyleLbl="revTx" presStyleIdx="3" presStyleCnt="4" custScaleX="153676">
        <dgm:presLayoutVars>
          <dgm:chMax val="1"/>
          <dgm:chPref val="1"/>
        </dgm:presLayoutVars>
      </dgm:prSet>
      <dgm:spPr/>
    </dgm:pt>
  </dgm:ptLst>
  <dgm:cxnLst>
    <dgm:cxn modelId="{E202703D-D3C5-4F8B-AF65-05E170E8F598}" type="presOf" srcId="{60107C49-68E2-4420-896B-68484F9FC0E9}" destId="{ABA678EF-FFBC-44D4-B68E-8A92951DD180}" srcOrd="0" destOrd="0" presId="urn:microsoft.com/office/officeart/2018/2/layout/IconLabelList"/>
    <dgm:cxn modelId="{ACCFCD73-DCB2-4F67-B451-357D140902DC}" srcId="{1F63E354-F694-4084-81CE-D2EC1222A976}" destId="{625F25FD-D50F-48AB-BA5A-05AEAFDB8084}" srcOrd="0" destOrd="0" parTransId="{55A97661-CF8C-40FD-AE52-1BDA3DD4AC4A}" sibTransId="{A80371EC-6A76-4676-96E5-C3A74B3DB44F}"/>
    <dgm:cxn modelId="{BF797C8A-3E9B-42ED-B9E9-C84EBDEA56B8}" srcId="{1F63E354-F694-4084-81CE-D2EC1222A976}" destId="{32F1EBFD-C781-493C-9E31-3E275E602AE7}" srcOrd="1" destOrd="0" parTransId="{5EE977BC-B0D5-407E-8185-489F75CC48B4}" sibTransId="{E6014588-1782-4BDB-B9C0-376214EB8531}"/>
    <dgm:cxn modelId="{07BD33A9-90F3-4B5F-864E-E6C90BFB23CA}" type="presOf" srcId="{625F25FD-D50F-48AB-BA5A-05AEAFDB8084}" destId="{6B508CE2-BB0B-4450-8259-EE555005064D}" srcOrd="0" destOrd="0" presId="urn:microsoft.com/office/officeart/2018/2/layout/IconLabelList"/>
    <dgm:cxn modelId="{334764C4-68FC-4870-9A2D-151BB0ECDA4C}" type="presOf" srcId="{1F63E354-F694-4084-81CE-D2EC1222A976}" destId="{9F0E2CF8-3F7E-4D05-B575-839CF96C16D2}" srcOrd="0" destOrd="0" presId="urn:microsoft.com/office/officeart/2018/2/layout/IconLabelList"/>
    <dgm:cxn modelId="{BC1D6CC4-6068-4A10-B39C-05D4825DD6C0}" type="presOf" srcId="{C85AB3B3-0986-44DC-B3A5-58D7C8A56AAB}" destId="{1F0446AC-44C2-4639-AA24-F2C71CD2DE30}" srcOrd="0" destOrd="0" presId="urn:microsoft.com/office/officeart/2018/2/layout/IconLabelList"/>
    <dgm:cxn modelId="{770ECDD3-A603-48EA-90D6-46BDCDE3368B}" srcId="{1F63E354-F694-4084-81CE-D2EC1222A976}" destId="{C85AB3B3-0986-44DC-B3A5-58D7C8A56AAB}" srcOrd="3" destOrd="0" parTransId="{B0836795-124E-4B14-82B2-53A4D03373FC}" sibTransId="{BBA4D327-4EFB-4B76-80A9-68DDF96EDB5D}"/>
    <dgm:cxn modelId="{2F0D93E2-23FA-4D9D-977F-D8338AF66593}" srcId="{1F63E354-F694-4084-81CE-D2EC1222A976}" destId="{60107C49-68E2-4420-896B-68484F9FC0E9}" srcOrd="2" destOrd="0" parTransId="{E27DECD1-B7DD-4B9F-87A2-0E895CE63DF3}" sibTransId="{94ACB7C0-6FA9-47FA-B65F-FAC5BE8620EF}"/>
    <dgm:cxn modelId="{8A6A99E2-46AA-42B3-B050-194F3189DF8C}" type="presOf" srcId="{32F1EBFD-C781-493C-9E31-3E275E602AE7}" destId="{4CBDDFE8-5541-488C-BFD8-EC4F1CFC80DD}" srcOrd="0" destOrd="0" presId="urn:microsoft.com/office/officeart/2018/2/layout/IconLabelList"/>
    <dgm:cxn modelId="{1F3C1DC0-70B2-4510-A8B7-86BD7257527C}" type="presParOf" srcId="{9F0E2CF8-3F7E-4D05-B575-839CF96C16D2}" destId="{5585005A-D777-459F-9AE8-755F03254A8F}" srcOrd="0" destOrd="0" presId="urn:microsoft.com/office/officeart/2018/2/layout/IconLabelList"/>
    <dgm:cxn modelId="{FD6E3E46-84AC-4D72-876C-383CCE64D7F9}" type="presParOf" srcId="{5585005A-D777-459F-9AE8-755F03254A8F}" destId="{2ED64657-0264-4E0E-BF02-1B1E1A9719C0}" srcOrd="0" destOrd="0" presId="urn:microsoft.com/office/officeart/2018/2/layout/IconLabelList"/>
    <dgm:cxn modelId="{B6DC933E-FFE6-4839-B0A0-C55AA46837AC}" type="presParOf" srcId="{5585005A-D777-459F-9AE8-755F03254A8F}" destId="{B4DE19F5-D90F-43E1-B957-63768FC96606}" srcOrd="1" destOrd="0" presId="urn:microsoft.com/office/officeart/2018/2/layout/IconLabelList"/>
    <dgm:cxn modelId="{30B5AD2E-72C3-43F4-AFE1-D03C5C787E22}" type="presParOf" srcId="{5585005A-D777-459F-9AE8-755F03254A8F}" destId="{6B508CE2-BB0B-4450-8259-EE555005064D}" srcOrd="2" destOrd="0" presId="urn:microsoft.com/office/officeart/2018/2/layout/IconLabelList"/>
    <dgm:cxn modelId="{18AA741D-18F1-46E8-877D-39AD949A64D9}" type="presParOf" srcId="{9F0E2CF8-3F7E-4D05-B575-839CF96C16D2}" destId="{B0A123CF-3D26-47F8-A6C6-9C31DD04B0AD}" srcOrd="1" destOrd="0" presId="urn:microsoft.com/office/officeart/2018/2/layout/IconLabelList"/>
    <dgm:cxn modelId="{AFD1C693-5C12-49E4-B822-228972D1341B}" type="presParOf" srcId="{9F0E2CF8-3F7E-4D05-B575-839CF96C16D2}" destId="{CAAFA5C7-1E32-4A8A-8BCC-19B2F2CAF9D8}" srcOrd="2" destOrd="0" presId="urn:microsoft.com/office/officeart/2018/2/layout/IconLabelList"/>
    <dgm:cxn modelId="{647EEECD-6CF9-4C3F-8C26-E53AAA035F79}" type="presParOf" srcId="{CAAFA5C7-1E32-4A8A-8BCC-19B2F2CAF9D8}" destId="{EEA3471A-F2C3-43C7-85EB-916745447859}" srcOrd="0" destOrd="0" presId="urn:microsoft.com/office/officeart/2018/2/layout/IconLabelList"/>
    <dgm:cxn modelId="{EFCF70E0-465A-4804-8ADD-3D2DCA5614FF}" type="presParOf" srcId="{CAAFA5C7-1E32-4A8A-8BCC-19B2F2CAF9D8}" destId="{BD547445-9E2F-46D8-9A52-C5B371CCF353}" srcOrd="1" destOrd="0" presId="urn:microsoft.com/office/officeart/2018/2/layout/IconLabelList"/>
    <dgm:cxn modelId="{4DE577E8-80EF-49D9-837B-500815197B82}" type="presParOf" srcId="{CAAFA5C7-1E32-4A8A-8BCC-19B2F2CAF9D8}" destId="{4CBDDFE8-5541-488C-BFD8-EC4F1CFC80DD}" srcOrd="2" destOrd="0" presId="urn:microsoft.com/office/officeart/2018/2/layout/IconLabelList"/>
    <dgm:cxn modelId="{10A5D455-F94C-42EC-A01E-B60B166C46A7}" type="presParOf" srcId="{9F0E2CF8-3F7E-4D05-B575-839CF96C16D2}" destId="{CA2E3FF2-9F51-4879-99D8-76DECBD47CF6}" srcOrd="3" destOrd="0" presId="urn:microsoft.com/office/officeart/2018/2/layout/IconLabelList"/>
    <dgm:cxn modelId="{4276BE5C-8330-4121-BE92-06231B148F0C}" type="presParOf" srcId="{9F0E2CF8-3F7E-4D05-B575-839CF96C16D2}" destId="{4626C3C2-A809-44EE-B38A-AB03868663AA}" srcOrd="4" destOrd="0" presId="urn:microsoft.com/office/officeart/2018/2/layout/IconLabelList"/>
    <dgm:cxn modelId="{74CBD119-E179-4419-8B91-2022B32FB1E3}" type="presParOf" srcId="{4626C3C2-A809-44EE-B38A-AB03868663AA}" destId="{3BB43545-308A-4A92-AB17-855ACA4B4438}" srcOrd="0" destOrd="0" presId="urn:microsoft.com/office/officeart/2018/2/layout/IconLabelList"/>
    <dgm:cxn modelId="{AD54DB53-1D4F-424E-ACDE-2ABC4A0014A2}" type="presParOf" srcId="{4626C3C2-A809-44EE-B38A-AB03868663AA}" destId="{D14C4863-D8D9-4748-BA65-8BDD9E1B598A}" srcOrd="1" destOrd="0" presId="urn:microsoft.com/office/officeart/2018/2/layout/IconLabelList"/>
    <dgm:cxn modelId="{68EE972D-30B2-451D-ADFB-19E99A739BE4}" type="presParOf" srcId="{4626C3C2-A809-44EE-B38A-AB03868663AA}" destId="{ABA678EF-FFBC-44D4-B68E-8A92951DD180}" srcOrd="2" destOrd="0" presId="urn:microsoft.com/office/officeart/2018/2/layout/IconLabelList"/>
    <dgm:cxn modelId="{00A70024-FBE1-4F6D-9E82-D609E6822A79}" type="presParOf" srcId="{9F0E2CF8-3F7E-4D05-B575-839CF96C16D2}" destId="{1506EE9D-9381-45A7-B076-674EE9F38B91}" srcOrd="5" destOrd="0" presId="urn:microsoft.com/office/officeart/2018/2/layout/IconLabelList"/>
    <dgm:cxn modelId="{1DEA8249-EC71-4C79-8A11-E2D968BF2A7B}" type="presParOf" srcId="{9F0E2CF8-3F7E-4D05-B575-839CF96C16D2}" destId="{B2A6FB90-5EF1-485B-98C3-FEDFBD5E902A}" srcOrd="6" destOrd="0" presId="urn:microsoft.com/office/officeart/2018/2/layout/IconLabelList"/>
    <dgm:cxn modelId="{013E8006-BF13-4258-95DF-DABC34222690}" type="presParOf" srcId="{B2A6FB90-5EF1-485B-98C3-FEDFBD5E902A}" destId="{AA43D449-E561-47DB-BCAF-C6304C55F053}" srcOrd="0" destOrd="0" presId="urn:microsoft.com/office/officeart/2018/2/layout/IconLabelList"/>
    <dgm:cxn modelId="{F7A828C4-CFCC-458F-B9C3-DE89C4B2DFA4}" type="presParOf" srcId="{B2A6FB90-5EF1-485B-98C3-FEDFBD5E902A}" destId="{505CCEC8-2002-4814-98D0-A6CA4D3356EC}" srcOrd="1" destOrd="0" presId="urn:microsoft.com/office/officeart/2018/2/layout/IconLabelList"/>
    <dgm:cxn modelId="{39874DF4-F4A9-4F9B-8461-A77EF18FDEB3}" type="presParOf" srcId="{B2A6FB90-5EF1-485B-98C3-FEDFBD5E902A}" destId="{1F0446AC-44C2-4639-AA24-F2C71CD2DE3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66A9E-7741-48E5-80BB-584076CA9778}">
      <dsp:nvSpPr>
        <dsp:cNvPr id="0" name=""/>
        <dsp:cNvSpPr/>
      </dsp:nvSpPr>
      <dsp:spPr>
        <a:xfrm>
          <a:off x="749212" y="2305"/>
          <a:ext cx="700839" cy="7008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D42366-722C-4010-A426-99303F38BB4C}">
      <dsp:nvSpPr>
        <dsp:cNvPr id="0" name=""/>
        <dsp:cNvSpPr/>
      </dsp:nvSpPr>
      <dsp:spPr>
        <a:xfrm>
          <a:off x="320920" y="1262569"/>
          <a:ext cx="1557421" cy="24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 data is already saved in a CSV file named product_reviews.csv, so we read the data from the file and then perform data preprocessing on the reviews. We'll use the pandas library to read the CSV file and nltk for data preprocessing.</a:t>
          </a:r>
        </a:p>
      </dsp:txBody>
      <dsp:txXfrm>
        <a:off x="320920" y="1262569"/>
        <a:ext cx="1557421" cy="2467540"/>
      </dsp:txXfrm>
    </dsp:sp>
    <dsp:sp modelId="{C5D9A168-15D4-46BC-9E7D-836353A75D84}">
      <dsp:nvSpPr>
        <dsp:cNvPr id="0" name=""/>
        <dsp:cNvSpPr/>
      </dsp:nvSpPr>
      <dsp:spPr>
        <a:xfrm>
          <a:off x="2579182" y="2305"/>
          <a:ext cx="700839" cy="7008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3CE329-69F4-46C5-B89C-2D8F544B9838}">
      <dsp:nvSpPr>
        <dsp:cNvPr id="0" name=""/>
        <dsp:cNvSpPr/>
      </dsp:nvSpPr>
      <dsp:spPr>
        <a:xfrm>
          <a:off x="2150891" y="1262569"/>
          <a:ext cx="1557421" cy="24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Then, we convert the reviews to lowercase using a list comprehension. The remaining steps for data preprocessing, including removing special characters and stopwords, are the same as in the previous code.</a:t>
          </a:r>
        </a:p>
      </dsp:txBody>
      <dsp:txXfrm>
        <a:off x="2150891" y="1262569"/>
        <a:ext cx="1557421" cy="2467540"/>
      </dsp:txXfrm>
    </dsp:sp>
    <dsp:sp modelId="{99264208-49A8-4909-8F24-2DB463C3646F}">
      <dsp:nvSpPr>
        <dsp:cNvPr id="0" name=""/>
        <dsp:cNvSpPr/>
      </dsp:nvSpPr>
      <dsp:spPr>
        <a:xfrm>
          <a:off x="4599766" y="2305"/>
          <a:ext cx="700839" cy="7008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D8060B-98C1-48C2-AE5E-BEE358434EC3}">
      <dsp:nvSpPr>
        <dsp:cNvPr id="0" name=""/>
        <dsp:cNvSpPr/>
      </dsp:nvSpPr>
      <dsp:spPr>
        <a:xfrm>
          <a:off x="3980862" y="1262569"/>
          <a:ext cx="1938647" cy="24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preprocessed reviews will be stored in the </a:t>
          </a:r>
          <a:r>
            <a:rPr lang="en-US" sz="1400" kern="1200" dirty="0" err="1"/>
            <a:t>preprocessed_reviews</a:t>
          </a:r>
          <a:r>
            <a:rPr lang="en-US" sz="1400" kern="1200" dirty="0"/>
            <a:t> list, which contains the text data after data preprocessing.</a:t>
          </a:r>
        </a:p>
      </dsp:txBody>
      <dsp:txXfrm>
        <a:off x="3980862" y="1262569"/>
        <a:ext cx="1938647" cy="2467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5EB78-F505-4A28-9226-E90C4D8DA135}">
      <dsp:nvSpPr>
        <dsp:cNvPr id="0" name=""/>
        <dsp:cNvSpPr/>
      </dsp:nvSpPr>
      <dsp:spPr>
        <a:xfrm>
          <a:off x="-158014" y="8256"/>
          <a:ext cx="5127171" cy="13796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E3697-9663-4BF7-9876-750B35770068}">
      <dsp:nvSpPr>
        <dsp:cNvPr id="0" name=""/>
        <dsp:cNvSpPr/>
      </dsp:nvSpPr>
      <dsp:spPr>
        <a:xfrm>
          <a:off x="259322" y="318672"/>
          <a:ext cx="760278" cy="7587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97D3AE-4090-4FCD-9DF7-32B1CC42E3B4}">
      <dsp:nvSpPr>
        <dsp:cNvPr id="0" name=""/>
        <dsp:cNvSpPr/>
      </dsp:nvSpPr>
      <dsp:spPr>
        <a:xfrm>
          <a:off x="1185581" y="0"/>
          <a:ext cx="3942388" cy="137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10" tIns="146010" rIns="146010" bIns="146010" numCol="1" spcCol="1270" anchor="ctr" anchorCtr="0">
          <a:noAutofit/>
        </a:bodyPr>
        <a:lstStyle/>
        <a:p>
          <a:pPr marL="0" lvl="0" indent="0" algn="l" defTabSz="622300">
            <a:lnSpc>
              <a:spcPct val="90000"/>
            </a:lnSpc>
            <a:spcBef>
              <a:spcPct val="0"/>
            </a:spcBef>
            <a:spcAft>
              <a:spcPct val="35000"/>
            </a:spcAft>
            <a:buNone/>
          </a:pPr>
          <a:r>
            <a:rPr lang="en-US" sz="1400" kern="1200" dirty="0"/>
            <a:t>In this method, we assign binary sentiment labels to star ratings using a threshold of 3. Ratings of 3 or higher are labeled as positive (1), while ratings below 3 are labeled as negative (0). This threshold is adjustable based on your specific needs.</a:t>
          </a:r>
        </a:p>
      </dsp:txBody>
      <dsp:txXfrm>
        <a:off x="1185581" y="0"/>
        <a:ext cx="3942388" cy="1379625"/>
      </dsp:txXfrm>
    </dsp:sp>
    <dsp:sp modelId="{E08AA195-2224-44FB-A11E-1AB4F1236AC7}">
      <dsp:nvSpPr>
        <dsp:cNvPr id="0" name=""/>
        <dsp:cNvSpPr/>
      </dsp:nvSpPr>
      <dsp:spPr>
        <a:xfrm>
          <a:off x="-158014" y="2133512"/>
          <a:ext cx="5127171" cy="125981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E0885-FBA3-4BAD-8E7C-B57C40F05768}">
      <dsp:nvSpPr>
        <dsp:cNvPr id="0" name=""/>
        <dsp:cNvSpPr/>
      </dsp:nvSpPr>
      <dsp:spPr>
        <a:xfrm>
          <a:off x="49432" y="2384555"/>
          <a:ext cx="760278" cy="758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B43F30-281D-49DB-9A12-42D64CCFB17F}">
      <dsp:nvSpPr>
        <dsp:cNvPr id="0" name=""/>
        <dsp:cNvSpPr/>
      </dsp:nvSpPr>
      <dsp:spPr>
        <a:xfrm>
          <a:off x="687104" y="2052829"/>
          <a:ext cx="4225933" cy="137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10" tIns="146010" rIns="146010" bIns="146010" numCol="1" spcCol="1270" anchor="ctr" anchorCtr="0">
          <a:noAutofit/>
        </a:bodyPr>
        <a:lstStyle/>
        <a:p>
          <a:pPr marL="0" lvl="0" indent="0" algn="l" defTabSz="622300">
            <a:lnSpc>
              <a:spcPct val="90000"/>
            </a:lnSpc>
            <a:spcBef>
              <a:spcPct val="0"/>
            </a:spcBef>
            <a:spcAft>
              <a:spcPct val="35000"/>
            </a:spcAft>
            <a:buNone/>
          </a:pPr>
          <a:r>
            <a:rPr lang="en-US" sz="1400" kern="1200" dirty="0"/>
            <a:t>Upon generating the binary sentiment labels, we introduce a new column titled 'Sentiment' to the </a:t>
          </a:r>
          <a:r>
            <a:rPr lang="en-US" sz="1400" kern="1200" dirty="0" err="1"/>
            <a:t>DataFrame</a:t>
          </a:r>
          <a:r>
            <a:rPr lang="en-US" sz="1400" kern="1200" dirty="0"/>
            <a:t>. Subsequently, this modified </a:t>
          </a:r>
          <a:r>
            <a:rPr lang="en-US" sz="1400" kern="1200" dirty="0" err="1"/>
            <a:t>DataFrame</a:t>
          </a:r>
          <a:r>
            <a:rPr lang="en-US" sz="1400" kern="1200" dirty="0"/>
            <a:t>, now containing the sentiment information, is saved to a new CSV file named "</a:t>
          </a:r>
          <a:r>
            <a:rPr lang="en-US" sz="1400" kern="1200" dirty="0" err="1"/>
            <a:t>product_reviews_labeled.csv</a:t>
          </a:r>
          <a:r>
            <a:rPr lang="en-US" sz="1400" kern="1200" dirty="0"/>
            <a:t>".</a:t>
          </a:r>
        </a:p>
      </dsp:txBody>
      <dsp:txXfrm>
        <a:off x="687104" y="2052829"/>
        <a:ext cx="4225933" cy="1379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55926-A6B3-4C67-A210-6A353DB685F2}">
      <dsp:nvSpPr>
        <dsp:cNvPr id="0" name=""/>
        <dsp:cNvSpPr/>
      </dsp:nvSpPr>
      <dsp:spPr>
        <a:xfrm>
          <a:off x="846491" y="185193"/>
          <a:ext cx="1475437" cy="14754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AFDD8-E184-461E-8E42-3052687943C3}">
      <dsp:nvSpPr>
        <dsp:cNvPr id="0" name=""/>
        <dsp:cNvSpPr/>
      </dsp:nvSpPr>
      <dsp:spPr>
        <a:xfrm>
          <a:off x="1160929" y="499630"/>
          <a:ext cx="846562" cy="846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341940-D757-4CDF-BD77-B512871E480D}">
      <dsp:nvSpPr>
        <dsp:cNvPr id="0" name=""/>
        <dsp:cNvSpPr/>
      </dsp:nvSpPr>
      <dsp:spPr>
        <a:xfrm>
          <a:off x="67158" y="1863764"/>
          <a:ext cx="3034104" cy="1737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Initially, the dataset is divided into feature set X, consisting of the preprocessed reviews, and target set y, comprising the sentiment labels. The </a:t>
          </a:r>
          <a:r>
            <a:rPr lang="en-US" sz="1100" kern="1200" dirty="0" err="1"/>
            <a:t>CountVectorizer</a:t>
          </a:r>
          <a:r>
            <a:rPr lang="en-US" sz="1100" kern="1200" dirty="0"/>
            <a:t> is utilized to transform the textual data into numeric vectors. Following this, the data is partitioned into training and testing subsets by employing the </a:t>
          </a:r>
          <a:r>
            <a:rPr lang="en-US" sz="1100" kern="1200" dirty="0" err="1"/>
            <a:t>train_test_split</a:t>
          </a:r>
          <a:r>
            <a:rPr lang="en-US" sz="1100" kern="1200" dirty="0"/>
            <a:t> function.</a:t>
          </a:r>
        </a:p>
      </dsp:txBody>
      <dsp:txXfrm>
        <a:off x="67158" y="1863764"/>
        <a:ext cx="3034104" cy="1737122"/>
      </dsp:txXfrm>
    </dsp:sp>
    <dsp:sp modelId="{F90C45ED-51FB-4D62-B436-36DAB067C5AD}">
      <dsp:nvSpPr>
        <dsp:cNvPr id="0" name=""/>
        <dsp:cNvSpPr/>
      </dsp:nvSpPr>
      <dsp:spPr>
        <a:xfrm>
          <a:off x="3996200" y="205665"/>
          <a:ext cx="1475437" cy="14754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0C58B-9BF8-4E58-A6EB-2DDC38C0679B}">
      <dsp:nvSpPr>
        <dsp:cNvPr id="0" name=""/>
        <dsp:cNvSpPr/>
      </dsp:nvSpPr>
      <dsp:spPr>
        <a:xfrm>
          <a:off x="4310637" y="520103"/>
          <a:ext cx="846562" cy="8465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57E17-78F5-4601-AF6E-6BA90BAAF565}">
      <dsp:nvSpPr>
        <dsp:cNvPr id="0" name=""/>
        <dsp:cNvSpPr/>
      </dsp:nvSpPr>
      <dsp:spPr>
        <a:xfrm>
          <a:off x="3524544" y="1925182"/>
          <a:ext cx="2418750" cy="165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Subsequently, a </a:t>
          </a:r>
          <a:r>
            <a:rPr lang="en-US" sz="1100" kern="1200" dirty="0" err="1"/>
            <a:t>MultinomialNB</a:t>
          </a:r>
          <a:r>
            <a:rPr lang="en-US" sz="1100" kern="1200" dirty="0"/>
            <a:t> classifier is constructed and trained with the training dataset using the fit function. Predictions are then generated for the test dataset utilizing the predict function.</a:t>
          </a:r>
        </a:p>
      </dsp:txBody>
      <dsp:txXfrm>
        <a:off x="3524544" y="1925182"/>
        <a:ext cx="2418750" cy="1655231"/>
      </dsp:txXfrm>
    </dsp:sp>
    <dsp:sp modelId="{896308AB-4F9A-41C2-B271-1DC4832C9CDD}">
      <dsp:nvSpPr>
        <dsp:cNvPr id="0" name=""/>
        <dsp:cNvSpPr/>
      </dsp:nvSpPr>
      <dsp:spPr>
        <a:xfrm>
          <a:off x="7441189" y="205665"/>
          <a:ext cx="1475437" cy="14754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3A90A-FD55-4FD0-B14D-13B068EDDD24}">
      <dsp:nvSpPr>
        <dsp:cNvPr id="0" name=""/>
        <dsp:cNvSpPr/>
      </dsp:nvSpPr>
      <dsp:spPr>
        <a:xfrm>
          <a:off x="7755627" y="520103"/>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B4F749-0211-4C2C-988D-2088EFF1F9DD}">
      <dsp:nvSpPr>
        <dsp:cNvPr id="0" name=""/>
        <dsp:cNvSpPr/>
      </dsp:nvSpPr>
      <dsp:spPr>
        <a:xfrm>
          <a:off x="6366575" y="1925182"/>
          <a:ext cx="3624666" cy="165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Following the generation of predictions, the accuracy of the classifier is determined using the `</a:t>
          </a:r>
          <a:r>
            <a:rPr lang="en-US" sz="1100" kern="1200" dirty="0" err="1"/>
            <a:t>accuracy_score</a:t>
          </a:r>
          <a:r>
            <a:rPr lang="en-US" sz="1100" kern="1200" dirty="0"/>
            <a:t>` metric. Furthermore, the `</a:t>
          </a:r>
          <a:r>
            <a:rPr lang="en-US" sz="1100" kern="1200" dirty="0" err="1"/>
            <a:t>classification_report</a:t>
          </a:r>
          <a:r>
            <a:rPr lang="en-US" sz="1100" kern="1200" dirty="0"/>
            <a:t>` is used to present a detailed analysis of the classifier's performance, and the `</a:t>
          </a:r>
          <a:r>
            <a:rPr lang="en-US" sz="1100" kern="1200" dirty="0" err="1"/>
            <a:t>confusion_matrix</a:t>
          </a:r>
          <a:r>
            <a:rPr lang="en-US" sz="1100" kern="1200" dirty="0"/>
            <a:t>` is employed to visualize the accuracy of the predictions in a tabular form.</a:t>
          </a:r>
        </a:p>
      </dsp:txBody>
      <dsp:txXfrm>
        <a:off x="6366575" y="1925182"/>
        <a:ext cx="3624666" cy="1655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64657-0264-4E0E-BF02-1B1E1A9719C0}">
      <dsp:nvSpPr>
        <dsp:cNvPr id="0" name=""/>
        <dsp:cNvSpPr/>
      </dsp:nvSpPr>
      <dsp:spPr>
        <a:xfrm>
          <a:off x="819388" y="400235"/>
          <a:ext cx="704003" cy="704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508CE2-BB0B-4450-8259-EE555005064D}">
      <dsp:nvSpPr>
        <dsp:cNvPr id="0" name=""/>
        <dsp:cNvSpPr/>
      </dsp:nvSpPr>
      <dsp:spPr>
        <a:xfrm>
          <a:off x="4542" y="1552135"/>
          <a:ext cx="2333694"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Sentiment Analysis Outcomes: The sentiment analysis of product reviews yielded favorable results, allowing us to discern the sentiment (positive or negative) for each individual review. </a:t>
          </a:r>
        </a:p>
        <a:p>
          <a:pPr marL="0" lvl="0" indent="0" algn="ctr" defTabSz="488950">
            <a:lnSpc>
              <a:spcPct val="90000"/>
            </a:lnSpc>
            <a:spcBef>
              <a:spcPct val="0"/>
            </a:spcBef>
            <a:spcAft>
              <a:spcPct val="35000"/>
            </a:spcAft>
            <a:buNone/>
          </a:pPr>
          <a:r>
            <a:rPr lang="en-US" sz="1100" b="0" i="0" kern="1200" dirty="0"/>
            <a:t>Remarkably, the Naive Bayes classifier exhibited exceptional performance, exemplified by an accuracy score of 1.0, signifying the model's precise and reliable sentiment predictions.</a:t>
          </a:r>
          <a:endParaRPr lang="en-US" sz="1100" kern="1200" dirty="0"/>
        </a:p>
      </dsp:txBody>
      <dsp:txXfrm>
        <a:off x="4542" y="1552135"/>
        <a:ext cx="2333694" cy="1833709"/>
      </dsp:txXfrm>
    </dsp:sp>
    <dsp:sp modelId="{EEA3471A-F2C3-43C7-85EB-916745447859}">
      <dsp:nvSpPr>
        <dsp:cNvPr id="0" name=""/>
        <dsp:cNvSpPr/>
      </dsp:nvSpPr>
      <dsp:spPr>
        <a:xfrm>
          <a:off x="3417898" y="400235"/>
          <a:ext cx="704003" cy="704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BDDFE8-5541-488C-BFD8-EC4F1CFC80DD}">
      <dsp:nvSpPr>
        <dsp:cNvPr id="0" name=""/>
        <dsp:cNvSpPr/>
      </dsp:nvSpPr>
      <dsp:spPr>
        <a:xfrm>
          <a:off x="2612016" y="1552135"/>
          <a:ext cx="2315766"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Holistic Sentiment Overview: The sentiment distribution visualization unveiled a balanced blend of both positive and negative sentiments within the corpus of product reviews. </a:t>
          </a:r>
        </a:p>
        <a:p>
          <a:pPr marL="0" lvl="0" indent="0" algn="ctr" defTabSz="488950">
            <a:lnSpc>
              <a:spcPct val="90000"/>
            </a:lnSpc>
            <a:spcBef>
              <a:spcPct val="0"/>
            </a:spcBef>
            <a:spcAft>
              <a:spcPct val="35000"/>
            </a:spcAft>
            <a:buNone/>
          </a:pPr>
          <a:r>
            <a:rPr lang="en-US" sz="1100" b="0" i="0" kern="1200" dirty="0"/>
            <a:t>Notably, a substantial proportion of the reviews conveyed positive sentiments, signaling a predominantly favorable reception of the product. This observation underscores the positive sentiment prevailing among the customers.</a:t>
          </a:r>
          <a:endParaRPr lang="en-US" sz="1100" kern="1200" dirty="0"/>
        </a:p>
      </dsp:txBody>
      <dsp:txXfrm>
        <a:off x="2612016" y="1552135"/>
        <a:ext cx="2315766" cy="1833709"/>
      </dsp:txXfrm>
    </dsp:sp>
    <dsp:sp modelId="{3BB43545-308A-4A92-AB17-855ACA4B4438}">
      <dsp:nvSpPr>
        <dsp:cNvPr id="0" name=""/>
        <dsp:cNvSpPr/>
      </dsp:nvSpPr>
      <dsp:spPr>
        <a:xfrm>
          <a:off x="6361635" y="400235"/>
          <a:ext cx="704003" cy="704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A678EF-FFBC-44D4-B68E-8A92951DD180}">
      <dsp:nvSpPr>
        <dsp:cNvPr id="0" name=""/>
        <dsp:cNvSpPr/>
      </dsp:nvSpPr>
      <dsp:spPr>
        <a:xfrm>
          <a:off x="5201562" y="1552135"/>
          <a:ext cx="3024150"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Dynamic Sentiment Analysis: The incorporation of real-time sentiment analysis is a notable feature of this project. It empowers us to promptly assess the sentiments expressed in newly incoming product reviews. </a:t>
          </a:r>
        </a:p>
        <a:p>
          <a:pPr marL="0" lvl="0" indent="0" algn="ctr" defTabSz="488950">
            <a:lnSpc>
              <a:spcPct val="90000"/>
            </a:lnSpc>
            <a:spcBef>
              <a:spcPct val="0"/>
            </a:spcBef>
            <a:spcAft>
              <a:spcPct val="35000"/>
            </a:spcAft>
            <a:buNone/>
          </a:pPr>
          <a:r>
            <a:rPr lang="en-US" sz="1100" b="0" i="0" kern="1200" dirty="0"/>
            <a:t>This real-time functionality fosters an ongoing monitoring system for customer sentiments and feedback. It equips businesses to respond swiftly to any negative feedback, and conversely, capitalize on positive feedback for marketing and customer engagement purposes.</a:t>
          </a:r>
          <a:endParaRPr lang="en-US" sz="1100" kern="1200" dirty="0"/>
        </a:p>
      </dsp:txBody>
      <dsp:txXfrm>
        <a:off x="5201562" y="1552135"/>
        <a:ext cx="3024150" cy="1833709"/>
      </dsp:txXfrm>
    </dsp:sp>
    <dsp:sp modelId="{AA43D449-E561-47DB-BCAF-C6304C55F053}">
      <dsp:nvSpPr>
        <dsp:cNvPr id="0" name=""/>
        <dsp:cNvSpPr/>
      </dsp:nvSpPr>
      <dsp:spPr>
        <a:xfrm>
          <a:off x="9349584" y="400235"/>
          <a:ext cx="704003" cy="7040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0446AC-44C2-4639-AA24-F2C71CD2DE30}">
      <dsp:nvSpPr>
        <dsp:cNvPr id="0" name=""/>
        <dsp:cNvSpPr/>
      </dsp:nvSpPr>
      <dsp:spPr>
        <a:xfrm>
          <a:off x="8499492" y="1552135"/>
          <a:ext cx="2404188"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b="0" i="0" u="none" kern="1200" dirty="0"/>
            <a:t>In conclusion, this project serves as a prime example of a successful deployment of sentiment analysis on product reviews. The addition of real-time analysis and interactive visualization amplifies its ingenuity and utility. </a:t>
          </a:r>
        </a:p>
        <a:p>
          <a:pPr marL="0" lvl="0" indent="0" algn="ctr" defTabSz="488950">
            <a:lnSpc>
              <a:spcPct val="90000"/>
            </a:lnSpc>
            <a:spcBef>
              <a:spcPct val="0"/>
            </a:spcBef>
            <a:spcAft>
              <a:spcPct val="35000"/>
            </a:spcAft>
            <a:buNone/>
          </a:pPr>
          <a:r>
            <a:rPr lang="en-CA" sz="1100" b="0" i="0" u="none" kern="1200" dirty="0"/>
            <a:t>This versatile solution holds significant potential for real-world applications, providing a means to extract valuable insights from customer feedback and supporting informed decision-making in various business contexts.</a:t>
          </a:r>
          <a:endParaRPr lang="en-US" sz="1100" kern="1200" dirty="0"/>
        </a:p>
      </dsp:txBody>
      <dsp:txXfrm>
        <a:off x="8499492" y="1552135"/>
        <a:ext cx="2404188" cy="18337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A8C69-7A80-2B47-BA0A-6BF6B6713309}"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9FA7B-35D7-E44B-9227-BFE01657ADCA}" type="slidenum">
              <a:rPr lang="en-US" smtClean="0"/>
              <a:t>‹#›</a:t>
            </a:fld>
            <a:endParaRPr lang="en-US"/>
          </a:p>
        </p:txBody>
      </p:sp>
    </p:spTree>
    <p:extLst>
      <p:ext uri="{BB962C8B-B14F-4D97-AF65-F5344CB8AC3E}">
        <p14:creationId xmlns:p14="http://schemas.microsoft.com/office/powerpoint/2010/main" val="4178182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9FA7B-35D7-E44B-9227-BFE01657ADCA}" type="slidenum">
              <a:rPr lang="en-US" smtClean="0"/>
              <a:t>12</a:t>
            </a:fld>
            <a:endParaRPr lang="en-US"/>
          </a:p>
        </p:txBody>
      </p:sp>
    </p:spTree>
    <p:extLst>
      <p:ext uri="{BB962C8B-B14F-4D97-AF65-F5344CB8AC3E}">
        <p14:creationId xmlns:p14="http://schemas.microsoft.com/office/powerpoint/2010/main" val="23678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11/28/23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623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11/28/23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61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11/28/23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655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11/28/23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3674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11/28/23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146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11/28/23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5349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11/28/23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021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11/28/23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999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11/28/23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682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11/28/23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4574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11/28/23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127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11/28/23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4593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iteshvaidya/sentiment_analysis/tree/master" TargetMode="External"/><Relationship Id="rId2" Type="http://schemas.openxmlformats.org/officeDocument/2006/relationships/hyperlink" Target="https://github.com/parwathy7/sentiment_analysis" TargetMode="Externa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20474-FF29-8D5F-6303-F48DC77316CE}"/>
              </a:ext>
            </a:extLst>
          </p:cNvPr>
          <p:cNvSpPr>
            <a:spLocks noGrp="1"/>
          </p:cNvSpPr>
          <p:nvPr>
            <p:ph type="ctrTitle"/>
          </p:nvPr>
        </p:nvSpPr>
        <p:spPr>
          <a:xfrm>
            <a:off x="6738012" y="639098"/>
            <a:ext cx="5453987" cy="3571186"/>
          </a:xfrm>
        </p:spPr>
        <p:txBody>
          <a:bodyPr>
            <a:normAutofit/>
          </a:bodyPr>
          <a:lstStyle/>
          <a:p>
            <a:r>
              <a:rPr lang="en-US" sz="5000" dirty="0"/>
              <a:t>AI-Infrastructure and Architecture</a:t>
            </a:r>
            <a:br>
              <a:rPr lang="en-US" sz="5000" dirty="0"/>
            </a:br>
            <a:r>
              <a:rPr lang="en-US" sz="5000" dirty="0"/>
              <a:t>SENTIMENT ANALYSIS</a:t>
            </a:r>
          </a:p>
        </p:txBody>
      </p:sp>
      <p:sp>
        <p:nvSpPr>
          <p:cNvPr id="3" name="Subtitle 2">
            <a:extLst>
              <a:ext uri="{FF2B5EF4-FFF2-40B4-BE49-F238E27FC236}">
                <a16:creationId xmlns:a16="http://schemas.microsoft.com/office/drawing/2014/main" id="{E0945B5E-6979-DE68-6F57-384AD933007E}"/>
              </a:ext>
            </a:extLst>
          </p:cNvPr>
          <p:cNvSpPr>
            <a:spLocks noGrp="1"/>
          </p:cNvSpPr>
          <p:nvPr>
            <p:ph type="subTitle" idx="1"/>
          </p:nvPr>
        </p:nvSpPr>
        <p:spPr>
          <a:xfrm>
            <a:off x="6729999" y="4532015"/>
            <a:ext cx="4829101" cy="1162222"/>
          </a:xfrm>
        </p:spPr>
        <p:txBody>
          <a:bodyPr>
            <a:normAutofit/>
          </a:bodyPr>
          <a:lstStyle/>
          <a:p>
            <a:pPr>
              <a:lnSpc>
                <a:spcPct val="100000"/>
              </a:lnSpc>
            </a:pPr>
            <a:r>
              <a:rPr lang="en-US" sz="1300" dirty="0">
                <a:solidFill>
                  <a:schemeClr val="tx1">
                    <a:lumMod val="85000"/>
                    <a:lumOff val="15000"/>
                  </a:schemeClr>
                </a:solidFill>
              </a:rPr>
              <a:t>Assignment 4 </a:t>
            </a:r>
          </a:p>
          <a:p>
            <a:pPr>
              <a:lnSpc>
                <a:spcPct val="100000"/>
              </a:lnSpc>
            </a:pPr>
            <a:r>
              <a:rPr lang="en-US" sz="1300" dirty="0">
                <a:solidFill>
                  <a:schemeClr val="tx1">
                    <a:lumMod val="85000"/>
                    <a:lumOff val="15000"/>
                  </a:schemeClr>
                </a:solidFill>
              </a:rPr>
              <a:t>Lakhwinder Singh(200509186)</a:t>
            </a:r>
            <a:br>
              <a:rPr lang="en-US" sz="1300" dirty="0">
                <a:solidFill>
                  <a:schemeClr val="tx1">
                    <a:lumMod val="85000"/>
                    <a:lumOff val="15000"/>
                  </a:schemeClr>
                </a:solidFill>
              </a:rPr>
            </a:br>
            <a:br>
              <a:rPr lang="en-US" sz="1300" dirty="0">
                <a:solidFill>
                  <a:schemeClr val="tx1">
                    <a:lumMod val="85000"/>
                    <a:lumOff val="15000"/>
                  </a:schemeClr>
                </a:solidFill>
              </a:rPr>
            </a:br>
            <a:r>
              <a:rPr lang="en-US" sz="1300" dirty="0" err="1">
                <a:solidFill>
                  <a:schemeClr val="tx1">
                    <a:lumMod val="85000"/>
                    <a:lumOff val="15000"/>
                  </a:schemeClr>
                </a:solidFill>
              </a:rPr>
              <a:t>Lovepreet</a:t>
            </a:r>
            <a:r>
              <a:rPr lang="en-US" sz="1300" dirty="0">
                <a:solidFill>
                  <a:schemeClr val="tx1">
                    <a:lumMod val="85000"/>
                    <a:lumOff val="15000"/>
                  </a:schemeClr>
                </a:solidFill>
              </a:rPr>
              <a:t> </a:t>
            </a:r>
            <a:r>
              <a:rPr lang="en-US" sz="1300" dirty="0" err="1">
                <a:solidFill>
                  <a:schemeClr val="tx1">
                    <a:lumMod val="85000"/>
                    <a:lumOff val="15000"/>
                  </a:schemeClr>
                </a:solidFill>
              </a:rPr>
              <a:t>kaur</a:t>
            </a:r>
            <a:r>
              <a:rPr lang="en-US" sz="1300">
                <a:solidFill>
                  <a:schemeClr val="tx1">
                    <a:lumMod val="85000"/>
                    <a:lumOff val="15000"/>
                  </a:schemeClr>
                </a:solidFill>
              </a:rPr>
              <a:t> (200550169)</a:t>
            </a:r>
            <a:endParaRPr lang="en-US" sz="1300" dirty="0">
              <a:solidFill>
                <a:schemeClr val="tx1">
                  <a:lumMod val="85000"/>
                  <a:lumOff val="15000"/>
                </a:schemeClr>
              </a:solidFill>
            </a:endParaRPr>
          </a:p>
          <a:p>
            <a:pPr>
              <a:lnSpc>
                <a:spcPct val="100000"/>
              </a:lnSpc>
            </a:pPr>
            <a:endParaRPr lang="en-US" sz="1300" dirty="0">
              <a:solidFill>
                <a:schemeClr val="tx1">
                  <a:lumMod val="85000"/>
                  <a:lumOff val="15000"/>
                </a:schemeClr>
              </a:solidFill>
            </a:endParaRPr>
          </a:p>
        </p:txBody>
      </p:sp>
      <p:pic>
        <p:nvPicPr>
          <p:cNvPr id="5" name="Picture 4">
            <a:extLst>
              <a:ext uri="{FF2B5EF4-FFF2-40B4-BE49-F238E27FC236}">
                <a16:creationId xmlns:a16="http://schemas.microsoft.com/office/drawing/2014/main" id="{D06C959B-9CB9-D4A1-A677-AF526E5493B5}"/>
              </a:ext>
            </a:extLst>
          </p:cNvPr>
          <p:cNvPicPr>
            <a:picLocks noChangeAspect="1"/>
          </p:cNvPicPr>
          <p:nvPr/>
        </p:nvPicPr>
        <p:blipFill rotWithShape="1">
          <a:blip r:embed="rId2"/>
          <a:srcRect t="7467"/>
          <a:stretch/>
        </p:blipFill>
        <p:spPr>
          <a:xfrm>
            <a:off x="633999" y="640081"/>
            <a:ext cx="5462001" cy="5054156"/>
          </a:xfrm>
          <a:prstGeom prst="rect">
            <a:avLst/>
          </a:prstGeom>
        </p:spPr>
      </p:pic>
      <p:cxnSp>
        <p:nvCxnSpPr>
          <p:cNvPr id="27" name="Straight Connector 26">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8549" y="437114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55165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Graph on document with pen">
            <a:extLst>
              <a:ext uri="{FF2B5EF4-FFF2-40B4-BE49-F238E27FC236}">
                <a16:creationId xmlns:a16="http://schemas.microsoft.com/office/drawing/2014/main" id="{EFA33F7A-51FB-C990-33D1-5EF73B9F58DA}"/>
              </a:ext>
            </a:extLst>
          </p:cNvPr>
          <p:cNvPicPr>
            <a:picLocks noChangeAspect="1"/>
          </p:cNvPicPr>
          <p:nvPr/>
        </p:nvPicPr>
        <p:blipFill rotWithShape="1">
          <a:blip r:embed="rId2">
            <a:alphaModFix amt="35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7DD31EE0-DFB6-BB93-A371-F945B184318C}"/>
              </a:ext>
            </a:extLst>
          </p:cNvPr>
          <p:cNvSpPr>
            <a:spLocks noGrp="1"/>
          </p:cNvSpPr>
          <p:nvPr>
            <p:ph type="title"/>
          </p:nvPr>
        </p:nvSpPr>
        <p:spPr>
          <a:xfrm>
            <a:off x="1097280" y="286603"/>
            <a:ext cx="10058400" cy="1450757"/>
          </a:xfrm>
        </p:spPr>
        <p:txBody>
          <a:bodyPr>
            <a:normAutofit/>
          </a:bodyPr>
          <a:lstStyle/>
          <a:p>
            <a:r>
              <a:rPr lang="en-US" dirty="0"/>
              <a:t>Step 5 :</a:t>
            </a:r>
            <a:r>
              <a:rPr lang="en-US" b="0" i="0" dirty="0">
                <a:effectLst/>
                <a:latin typeface="Roboto"/>
              </a:rPr>
              <a:t>Real-time Sentiment Analysis</a:t>
            </a:r>
            <a:endParaRPr lang="en-US" dirty="0"/>
          </a:p>
        </p:txBody>
      </p:sp>
      <p:cxnSp>
        <p:nvCxnSpPr>
          <p:cNvPr id="16"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87D495-6BEE-D624-BB1D-714DAAE5F1DB}"/>
              </a:ext>
            </a:extLst>
          </p:cNvPr>
          <p:cNvSpPr>
            <a:spLocks noGrp="1"/>
          </p:cNvSpPr>
          <p:nvPr>
            <p:ph idx="1"/>
          </p:nvPr>
        </p:nvSpPr>
        <p:spPr>
          <a:xfrm>
            <a:off x="1097280" y="2108201"/>
            <a:ext cx="10058400" cy="3760891"/>
          </a:xfrm>
        </p:spPr>
        <p:txBody>
          <a:bodyPr>
            <a:normAutofit/>
          </a:bodyPr>
          <a:lstStyle/>
          <a:p>
            <a:r>
              <a:rPr lang="en-US" dirty="0"/>
              <a:t>Initially, we establish the `</a:t>
            </a:r>
            <a:r>
              <a:rPr lang="en-US" dirty="0" err="1"/>
              <a:t>preprocess_review</a:t>
            </a:r>
            <a:r>
              <a:rPr lang="en-US" dirty="0"/>
              <a:t>` function to apply the same preprocessing steps to a new review that were used in the data preparation phase. Next, we set up the `</a:t>
            </a:r>
            <a:r>
              <a:rPr lang="en-US" dirty="0" err="1"/>
              <a:t>perform_sentiment_analysis</a:t>
            </a:r>
            <a:r>
              <a:rPr lang="en-US" dirty="0"/>
              <a:t>` function, which carries out sentiment analysis on the preprocessed review by leveraging the already trained model.</a:t>
            </a:r>
          </a:p>
          <a:p>
            <a:endParaRPr lang="en-US" dirty="0"/>
          </a:p>
          <a:p>
            <a:r>
              <a:rPr lang="en-US" dirty="0"/>
              <a:t>We are now equipped to evaluate the sentiment analysis function with fresh product reviews by inputting them into the `</a:t>
            </a:r>
            <a:r>
              <a:rPr lang="en-US" dirty="0" err="1"/>
              <a:t>new_review</a:t>
            </a:r>
            <a:r>
              <a:rPr lang="en-US" dirty="0"/>
              <a:t>` variable. This function will output a sentiment label, either "Positive" or "Negative," corresponding to the prediction made by the model.</a:t>
            </a:r>
          </a:p>
        </p:txBody>
      </p:sp>
      <p:sp>
        <p:nvSpPr>
          <p:cNvPr id="13"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426980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8C8CBDD-3817-840E-66B0-6AFBD9B60631}"/>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Code snippet </a:t>
            </a:r>
          </a:p>
        </p:txBody>
      </p:sp>
      <p:cxnSp>
        <p:nvCxnSpPr>
          <p:cNvPr id="16"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71D8F7E-6D0E-CF75-6929-4A0742834784}"/>
              </a:ext>
            </a:extLst>
          </p:cNvPr>
          <p:cNvPicPr>
            <a:picLocks noChangeAspect="1"/>
          </p:cNvPicPr>
          <p:nvPr/>
        </p:nvPicPr>
        <p:blipFill rotWithShape="1">
          <a:blip r:embed="rId2">
            <a:extLst>
              <a:ext uri="{28A0092B-C50C-407E-A947-70E740481C1C}">
                <a14:useLocalDpi xmlns:a14="http://schemas.microsoft.com/office/drawing/2010/main" val="0"/>
              </a:ext>
            </a:extLst>
          </a:blip>
          <a:srcRect l="5278"/>
          <a:stretch/>
        </p:blipFill>
        <p:spPr>
          <a:xfrm>
            <a:off x="4143281" y="404734"/>
            <a:ext cx="8043034" cy="6056022"/>
          </a:xfrm>
          <a:prstGeom prst="rect">
            <a:avLst/>
          </a:prstGeom>
        </p:spPr>
      </p:pic>
    </p:spTree>
    <p:extLst>
      <p:ext uri="{BB962C8B-B14F-4D97-AF65-F5344CB8AC3E}">
        <p14:creationId xmlns:p14="http://schemas.microsoft.com/office/powerpoint/2010/main" val="3013758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8D9DBE-4086-44F5-39B3-745D4C046858}"/>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Step 6: </a:t>
            </a:r>
            <a:r>
              <a:rPr lang="en-US" sz="4000" b="0" i="0">
                <a:solidFill>
                  <a:srgbClr val="FFFFFF"/>
                </a:solidFill>
                <a:effectLst/>
                <a:latin typeface="Roboto"/>
              </a:rPr>
              <a:t> Data Visualization</a:t>
            </a:r>
            <a:endParaRPr lang="en-US" sz="4000">
              <a:solidFill>
                <a:srgbClr val="FFFFFF"/>
              </a:solidFill>
            </a:endParaRPr>
          </a:p>
        </p:txBody>
      </p:sp>
      <p:cxnSp>
        <p:nvCxnSpPr>
          <p:cNvPr id="14"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692DBC-1605-A6BB-DCCA-CFA15EF4EA6F}"/>
              </a:ext>
            </a:extLst>
          </p:cNvPr>
          <p:cNvSpPr>
            <a:spLocks noGrp="1"/>
          </p:cNvSpPr>
          <p:nvPr>
            <p:ph idx="1"/>
          </p:nvPr>
        </p:nvSpPr>
        <p:spPr>
          <a:xfrm>
            <a:off x="571752" y="2799654"/>
            <a:ext cx="3248080" cy="3189665"/>
          </a:xfrm>
        </p:spPr>
        <p:txBody>
          <a:bodyPr>
            <a:normAutofit fontScale="92500" lnSpcReduction="20000"/>
          </a:bodyPr>
          <a:lstStyle/>
          <a:p>
            <a:pPr>
              <a:lnSpc>
                <a:spcPct val="100000"/>
              </a:lnSpc>
            </a:pPr>
            <a:r>
              <a:rPr lang="en-US" sz="1800" b="0" i="0" dirty="0">
                <a:solidFill>
                  <a:srgbClr val="FFFFFF"/>
                </a:solidFill>
                <a:effectLst/>
                <a:latin typeface="Söhne"/>
              </a:rPr>
              <a:t>In this step, we utilize Power BI for the visualization of the overall sentiment distribution, crafting interactive dashboards that draw from the sentiment analysis outcomes. </a:t>
            </a:r>
          </a:p>
          <a:p>
            <a:pPr>
              <a:lnSpc>
                <a:spcPct val="100000"/>
              </a:lnSpc>
            </a:pPr>
            <a:endParaRPr lang="en-US" sz="1800" b="0" i="0" dirty="0">
              <a:solidFill>
                <a:srgbClr val="FFFFFF"/>
              </a:solidFill>
              <a:effectLst/>
              <a:latin typeface="Söhne"/>
            </a:endParaRPr>
          </a:p>
          <a:p>
            <a:pPr>
              <a:lnSpc>
                <a:spcPct val="100000"/>
              </a:lnSpc>
            </a:pPr>
            <a:r>
              <a:rPr lang="en-US" sz="1800" b="0" i="0" dirty="0">
                <a:solidFill>
                  <a:srgbClr val="FFFFFF"/>
                </a:solidFill>
                <a:effectLst/>
                <a:latin typeface="Söhne"/>
              </a:rPr>
              <a:t>Power BI stands out as a potent tool for business intelligence, enabling the design of dynamic, engaging visual representations of data and informative dashboards.</a:t>
            </a:r>
            <a:endParaRPr lang="en-US" sz="1800" dirty="0">
              <a:solidFill>
                <a:srgbClr val="FFFFFF"/>
              </a:solidFill>
            </a:endParaRPr>
          </a:p>
        </p:txBody>
      </p:sp>
      <p:pic>
        <p:nvPicPr>
          <p:cNvPr id="7" name="Graphic 6" descr="BI Dashboard">
            <a:extLst>
              <a:ext uri="{FF2B5EF4-FFF2-40B4-BE49-F238E27FC236}">
                <a16:creationId xmlns:a16="http://schemas.microsoft.com/office/drawing/2014/main" id="{DAE4FABA-FF9F-6277-ABFC-BB9CEE3C0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2138" y="640080"/>
            <a:ext cx="5577840" cy="5577840"/>
          </a:xfrm>
          <a:prstGeom prst="rect">
            <a:avLst/>
          </a:prstGeom>
        </p:spPr>
      </p:pic>
    </p:spTree>
    <p:extLst>
      <p:ext uri="{BB962C8B-B14F-4D97-AF65-F5344CB8AC3E}">
        <p14:creationId xmlns:p14="http://schemas.microsoft.com/office/powerpoint/2010/main" val="3117433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35DD2EA-4815-42EC-1A5A-8B0667030E4B}"/>
              </a:ext>
            </a:extLst>
          </p:cNvPr>
          <p:cNvSpPr>
            <a:spLocks noGrp="1"/>
          </p:cNvSpPr>
          <p:nvPr>
            <p:ph type="title"/>
          </p:nvPr>
        </p:nvSpPr>
        <p:spPr>
          <a:xfrm>
            <a:off x="487553" y="2448457"/>
            <a:ext cx="3084844" cy="1961086"/>
          </a:xfrm>
        </p:spPr>
        <p:txBody>
          <a:bodyPr>
            <a:normAutofit/>
          </a:bodyPr>
          <a:lstStyle/>
          <a:p>
            <a:r>
              <a:rPr lang="en-US" sz="4000" dirty="0">
                <a:solidFill>
                  <a:srgbClr val="FFFFFF"/>
                </a:solidFill>
              </a:rPr>
              <a:t>Power BI Visualization</a:t>
            </a:r>
          </a:p>
        </p:txBody>
      </p:sp>
      <p:cxnSp>
        <p:nvCxnSpPr>
          <p:cNvPr id="16"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ABC9F3D-2CA2-E76D-FCE1-5CD7B3E7EA2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2000"/>
                    </a14:imgEffect>
                    <a14:imgEffect>
                      <a14:colorTemperature colorTemp="1500"/>
                    </a14:imgEffect>
                    <a14:imgEffect>
                      <a14:saturation sat="400000"/>
                    </a14:imgEffect>
                  </a14:imgLayer>
                </a14:imgProps>
              </a:ext>
            </a:extLst>
          </a:blip>
          <a:stretch>
            <a:fillRect/>
          </a:stretch>
        </p:blipFill>
        <p:spPr>
          <a:xfrm>
            <a:off x="4742017" y="1754973"/>
            <a:ext cx="6798082" cy="4011646"/>
          </a:xfrm>
          <a:prstGeom prst="rect">
            <a:avLst/>
          </a:prstGeom>
        </p:spPr>
      </p:pic>
    </p:spTree>
    <p:extLst>
      <p:ext uri="{BB962C8B-B14F-4D97-AF65-F5344CB8AC3E}">
        <p14:creationId xmlns:p14="http://schemas.microsoft.com/office/powerpoint/2010/main" val="4232076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3251A6-3BD6-4491-E772-399AE8C5CB3A}"/>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Visualization Using Python</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7ACB317-E599-ACA6-B8C1-1AA667C3832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282335" y="1248205"/>
            <a:ext cx="6275667" cy="4361589"/>
          </a:xfrm>
          <a:prstGeom prst="rect">
            <a:avLst/>
          </a:prstGeom>
        </p:spPr>
      </p:pic>
    </p:spTree>
    <p:extLst>
      <p:ext uri="{BB962C8B-B14F-4D97-AF65-F5344CB8AC3E}">
        <p14:creationId xmlns:p14="http://schemas.microsoft.com/office/powerpoint/2010/main" val="265138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562060E-AFBB-4382-209C-B10219EE8045}"/>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Results</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89DFF275-F728-55F1-BC04-BA55B6C3370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82335" y="2071886"/>
            <a:ext cx="6275667" cy="2714227"/>
          </a:xfrm>
          <a:prstGeom prst="rect">
            <a:avLst/>
          </a:prstGeom>
        </p:spPr>
      </p:pic>
    </p:spTree>
    <p:extLst>
      <p:ext uri="{BB962C8B-B14F-4D97-AF65-F5344CB8AC3E}">
        <p14:creationId xmlns:p14="http://schemas.microsoft.com/office/powerpoint/2010/main" val="809061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1385B-17D4-2917-6230-798900E35D72}"/>
              </a:ext>
            </a:extLst>
          </p:cNvPr>
          <p:cNvSpPr>
            <a:spLocks noGrp="1"/>
          </p:cNvSpPr>
          <p:nvPr>
            <p:ph type="title"/>
          </p:nvPr>
        </p:nvSpPr>
        <p:spPr>
          <a:xfrm>
            <a:off x="1036320" y="286603"/>
            <a:ext cx="10058400" cy="1450757"/>
          </a:xfrm>
        </p:spPr>
        <p:txBody>
          <a:bodyPr>
            <a:normAutofit/>
          </a:bodyPr>
          <a:lstStyle/>
          <a:p>
            <a:r>
              <a:rPr lang="en-US"/>
              <a:t>Creativity- Solution Scope and Design</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Venn Diagram">
            <a:extLst>
              <a:ext uri="{FF2B5EF4-FFF2-40B4-BE49-F238E27FC236}">
                <a16:creationId xmlns:a16="http://schemas.microsoft.com/office/drawing/2014/main" id="{7A855B4F-3F73-770E-7062-188646855A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Content Placeholder 2">
            <a:extLst>
              <a:ext uri="{FF2B5EF4-FFF2-40B4-BE49-F238E27FC236}">
                <a16:creationId xmlns:a16="http://schemas.microsoft.com/office/drawing/2014/main" id="{330EAF0D-9E93-9079-8F0B-A42961C3A83D}"/>
              </a:ext>
            </a:extLst>
          </p:cNvPr>
          <p:cNvSpPr>
            <a:spLocks noGrp="1"/>
          </p:cNvSpPr>
          <p:nvPr>
            <p:ph idx="1"/>
          </p:nvPr>
        </p:nvSpPr>
        <p:spPr>
          <a:xfrm>
            <a:off x="4706460" y="2108201"/>
            <a:ext cx="6388260" cy="3760891"/>
          </a:xfrm>
        </p:spPr>
        <p:txBody>
          <a:bodyPr>
            <a:normAutofit/>
          </a:bodyPr>
          <a:lstStyle/>
          <a:p>
            <a:pPr>
              <a:lnSpc>
                <a:spcPct val="100000"/>
              </a:lnSpc>
            </a:pPr>
            <a:r>
              <a:rPr lang="en-US" sz="1300" dirty="0"/>
              <a:t>Data Preparation: A meticulous preprocessing phase was carried out to refine the product review data. This process included converting text to lowercase, stripping special characters, and discarding stop words to ensure the data was in the best form for sentiment analysis.</a:t>
            </a:r>
          </a:p>
          <a:p>
            <a:pPr>
              <a:lnSpc>
                <a:spcPct val="100000"/>
              </a:lnSpc>
            </a:pPr>
            <a:endParaRPr lang="en-US" sz="1300" dirty="0"/>
          </a:p>
          <a:p>
            <a:pPr>
              <a:lnSpc>
                <a:spcPct val="100000"/>
              </a:lnSpc>
            </a:pPr>
            <a:r>
              <a:rPr lang="en-US" sz="1300" dirty="0"/>
              <a:t>Classifier Selection: For the sentiment analysis task, we opted for the Naive Bayes classifier, a choice driven by its straightforward implementation, quick training time, and its solid track record in handling text classification challenges.</a:t>
            </a:r>
          </a:p>
          <a:p>
            <a:pPr>
              <a:lnSpc>
                <a:spcPct val="100000"/>
              </a:lnSpc>
            </a:pPr>
            <a:endParaRPr lang="en-US" sz="1300" dirty="0"/>
          </a:p>
          <a:p>
            <a:pPr>
              <a:lnSpc>
                <a:spcPct val="100000"/>
              </a:lnSpc>
            </a:pPr>
            <a:r>
              <a:rPr lang="en-US" sz="1300" dirty="0"/>
              <a:t>Live Sentiment Monitoring: The project showcased ingenuity by integrating real-time sentiment analysis, offering a live tracking system for customer sentiments. This functionality adds a layer of agility to respond promptly to evolving customer opinions and needs.</a:t>
            </a:r>
          </a:p>
        </p:txBody>
      </p:sp>
      <p:sp>
        <p:nvSpPr>
          <p:cNvPr id="14" name="Rectangle 13">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52330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73A4A-A79D-1AF7-C307-CAD20CD1377E}"/>
              </a:ext>
            </a:extLst>
          </p:cNvPr>
          <p:cNvSpPr>
            <a:spLocks noGrp="1"/>
          </p:cNvSpPr>
          <p:nvPr>
            <p:ph type="title"/>
          </p:nvPr>
        </p:nvSpPr>
        <p:spPr>
          <a:xfrm>
            <a:off x="1036320" y="286603"/>
            <a:ext cx="10058400" cy="1450757"/>
          </a:xfrm>
        </p:spPr>
        <p:txBody>
          <a:bodyPr>
            <a:normAutofit/>
          </a:bodyPr>
          <a:lstStyle/>
          <a:p>
            <a:r>
              <a:rPr lang="en-US" dirty="0"/>
              <a:t>Scope</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Statistics">
            <a:extLst>
              <a:ext uri="{FF2B5EF4-FFF2-40B4-BE49-F238E27FC236}">
                <a16:creationId xmlns:a16="http://schemas.microsoft.com/office/drawing/2014/main" id="{1ABE4DB6-DEB4-8ABA-61EA-48D5ED20D0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Content Placeholder 2">
            <a:extLst>
              <a:ext uri="{FF2B5EF4-FFF2-40B4-BE49-F238E27FC236}">
                <a16:creationId xmlns:a16="http://schemas.microsoft.com/office/drawing/2014/main" id="{0002ED21-F20A-F389-03E6-74D0852EC1AB}"/>
              </a:ext>
            </a:extLst>
          </p:cNvPr>
          <p:cNvSpPr>
            <a:spLocks noGrp="1"/>
          </p:cNvSpPr>
          <p:nvPr>
            <p:ph idx="1"/>
          </p:nvPr>
        </p:nvSpPr>
        <p:spPr>
          <a:xfrm>
            <a:off x="4706460" y="2108201"/>
            <a:ext cx="6388260" cy="3760891"/>
          </a:xfrm>
        </p:spPr>
        <p:txBody>
          <a:bodyPr>
            <a:normAutofit/>
          </a:bodyPr>
          <a:lstStyle/>
          <a:p>
            <a:pPr>
              <a:lnSpc>
                <a:spcPct val="100000"/>
              </a:lnSpc>
            </a:pPr>
            <a:r>
              <a:rPr lang="en-US" sz="1400" dirty="0"/>
              <a:t>Interactive Data Representation: Harnessing the capabilities of Power BI for data visualization enabled the creation of interactive dashboards that offer a comprehensive perspective on sentiment distribution and additional key metrics. This approach enhances the comprehension of customer sentiments and fosters informed decision-making.</a:t>
            </a:r>
          </a:p>
          <a:p>
            <a:pPr>
              <a:lnSpc>
                <a:spcPct val="100000"/>
              </a:lnSpc>
            </a:pPr>
            <a:r>
              <a:rPr lang="en-US" sz="1400" dirty="0"/>
              <a:t>Versatility: The solution is designed with scalability in mind, accommodating the analysis of more extensive datasets and diverse product categories. Its reliance on suitable libraries and modular coding renders it adaptable for sentiment analysis across a spectrum of domains.</a:t>
            </a:r>
          </a:p>
          <a:p>
            <a:pPr>
              <a:lnSpc>
                <a:spcPct val="100000"/>
              </a:lnSpc>
            </a:pPr>
            <a:r>
              <a:rPr lang="en-US" sz="1400" dirty="0"/>
              <a:t>User-Centric Design: The sentiment analysis function was meticulously crafted to be user-friendly. It enables users to directly input their reviews, with the system promptly furnishing the sentiment label in response. This user-centric design encourages widespread adoption and integration into various applications.</a:t>
            </a:r>
          </a:p>
        </p:txBody>
      </p:sp>
      <p:sp>
        <p:nvSpPr>
          <p:cNvPr id="14" name="Rectangle 13">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53277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923315-DD8C-642F-86E2-8D93859DC90B}"/>
              </a:ext>
            </a:extLst>
          </p:cNvPr>
          <p:cNvSpPr>
            <a:spLocks noGrp="1"/>
          </p:cNvSpPr>
          <p:nvPr>
            <p:ph type="title"/>
          </p:nvPr>
        </p:nvSpPr>
        <p:spPr>
          <a:xfrm>
            <a:off x="1097280" y="286603"/>
            <a:ext cx="10058400" cy="1450757"/>
          </a:xfrm>
        </p:spPr>
        <p:txBody>
          <a:bodyPr>
            <a:normAutofit/>
          </a:bodyPr>
          <a:lstStyle/>
          <a:p>
            <a:r>
              <a:rPr lang="en-US" dirty="0"/>
              <a:t>Conclusion</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B5B5C53-E04E-2FB9-2C6A-ADD101C2CD2D}"/>
              </a:ext>
            </a:extLst>
          </p:cNvPr>
          <p:cNvGraphicFramePr>
            <a:graphicFrameLocks noGrp="1"/>
          </p:cNvGraphicFramePr>
          <p:nvPr>
            <p:ph idx="1"/>
            <p:extLst>
              <p:ext uri="{D42A27DB-BD31-4B8C-83A1-F6EECF244321}">
                <p14:modId xmlns:p14="http://schemas.microsoft.com/office/powerpoint/2010/main" val="240207134"/>
              </p:ext>
            </p:extLst>
          </p:nvPr>
        </p:nvGraphicFramePr>
        <p:xfrm>
          <a:off x="247456" y="2120640"/>
          <a:ext cx="10908224"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0703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53D7203-DE54-9CF3-2B41-9E26119F08ED}"/>
              </a:ext>
            </a:extLst>
          </p:cNvPr>
          <p:cNvSpPr>
            <a:spLocks noGrp="1"/>
          </p:cNvSpPr>
          <p:nvPr>
            <p:ph type="title"/>
          </p:nvPr>
        </p:nvSpPr>
        <p:spPr>
          <a:xfrm>
            <a:off x="643467" y="516835"/>
            <a:ext cx="3448259" cy="1666501"/>
          </a:xfrm>
        </p:spPr>
        <p:txBody>
          <a:bodyPr>
            <a:normAutofit/>
          </a:bodyPr>
          <a:lstStyle/>
          <a:p>
            <a:r>
              <a:rPr lang="en-US" sz="3700">
                <a:solidFill>
                  <a:srgbClr val="FFFFFF"/>
                </a:solidFill>
              </a:rPr>
              <a:t>Git-Hub Repository link and Referances</a:t>
            </a:r>
          </a:p>
        </p:txBody>
      </p:sp>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F6C03F-F05D-0385-9F8E-C46349991B92}"/>
              </a:ext>
            </a:extLst>
          </p:cNvPr>
          <p:cNvSpPr>
            <a:spLocks noGrp="1"/>
          </p:cNvSpPr>
          <p:nvPr>
            <p:ph idx="1"/>
          </p:nvPr>
        </p:nvSpPr>
        <p:spPr>
          <a:xfrm>
            <a:off x="643467" y="2546225"/>
            <a:ext cx="3448259" cy="3325530"/>
          </a:xfrm>
        </p:spPr>
        <p:txBody>
          <a:bodyPr>
            <a:normAutofit/>
          </a:bodyPr>
          <a:lstStyle/>
          <a:p>
            <a:r>
              <a:rPr lang="en-US" sz="1800" dirty="0">
                <a:solidFill>
                  <a:srgbClr val="FFFFFF"/>
                </a:solidFill>
                <a:hlinkClick r:id="rId2"/>
              </a:rPr>
              <a:t>1.parwathy7/</a:t>
            </a:r>
            <a:r>
              <a:rPr lang="en-US" sz="1800" dirty="0" err="1">
                <a:solidFill>
                  <a:srgbClr val="FFFFFF"/>
                </a:solidFill>
                <a:hlinkClick r:id="rId2"/>
              </a:rPr>
              <a:t>sentiment_analysis</a:t>
            </a:r>
            <a:r>
              <a:rPr lang="en-US" sz="1800" dirty="0">
                <a:solidFill>
                  <a:srgbClr val="FFFFFF"/>
                </a:solidFill>
                <a:hlinkClick r:id="rId2"/>
              </a:rPr>
              <a:t> (github.com)</a:t>
            </a:r>
            <a:endParaRPr lang="en-US" sz="1800" dirty="0">
              <a:solidFill>
                <a:srgbClr val="FFFFFF"/>
              </a:solidFill>
            </a:endParaRPr>
          </a:p>
          <a:p>
            <a:r>
              <a:rPr lang="en-US" sz="1800" dirty="0">
                <a:solidFill>
                  <a:srgbClr val="FFFFFF"/>
                </a:solidFill>
              </a:rPr>
              <a:t>Reference:</a:t>
            </a:r>
          </a:p>
          <a:p>
            <a:r>
              <a:rPr lang="en-US" sz="1800" dirty="0" err="1">
                <a:solidFill>
                  <a:srgbClr val="FFFFFF"/>
                </a:solidFill>
                <a:hlinkClick r:id="rId3"/>
              </a:rPr>
              <a:t>hiteshvaidya</a:t>
            </a:r>
            <a:r>
              <a:rPr lang="en-US" sz="1800" dirty="0">
                <a:solidFill>
                  <a:srgbClr val="FFFFFF"/>
                </a:solidFill>
                <a:hlinkClick r:id="rId3"/>
              </a:rPr>
              <a:t>/</a:t>
            </a:r>
            <a:r>
              <a:rPr lang="en-US" sz="1800" dirty="0" err="1">
                <a:solidFill>
                  <a:srgbClr val="FFFFFF"/>
                </a:solidFill>
                <a:hlinkClick r:id="rId3"/>
              </a:rPr>
              <a:t>sentiment_analysis</a:t>
            </a:r>
            <a:r>
              <a:rPr lang="en-US" sz="1800" dirty="0">
                <a:solidFill>
                  <a:srgbClr val="FFFFFF"/>
                </a:solidFill>
                <a:hlinkClick r:id="rId3"/>
              </a:rPr>
              <a:t>: Sentiment analysis on mobile phone reviews on amazon. (github.com)</a:t>
            </a:r>
            <a:endParaRPr lang="en-US" sz="1800" dirty="0">
              <a:solidFill>
                <a:srgbClr val="FFFFFF"/>
              </a:solidFill>
            </a:endParaRPr>
          </a:p>
        </p:txBody>
      </p:sp>
      <p:pic>
        <p:nvPicPr>
          <p:cNvPr id="5" name="Picture 4" descr="Graphs and plots layered on a blue digital screen">
            <a:extLst>
              <a:ext uri="{FF2B5EF4-FFF2-40B4-BE49-F238E27FC236}">
                <a16:creationId xmlns:a16="http://schemas.microsoft.com/office/drawing/2014/main" id="{09A7FBC6-866E-E5F0-A057-3DB8749DFD42}"/>
              </a:ext>
            </a:extLst>
          </p:cNvPr>
          <p:cNvPicPr>
            <a:picLocks noChangeAspect="1"/>
          </p:cNvPicPr>
          <p:nvPr/>
        </p:nvPicPr>
        <p:blipFill rotWithShape="1">
          <a:blip r:embed="rId4"/>
          <a:srcRect l="7151" r="10416"/>
          <a:stretch/>
        </p:blipFill>
        <p:spPr>
          <a:xfrm>
            <a:off x="4654296" y="10"/>
            <a:ext cx="7537703" cy="6857990"/>
          </a:xfrm>
          <a:prstGeom prst="rect">
            <a:avLst/>
          </a:prstGeom>
        </p:spPr>
      </p:pic>
    </p:spTree>
    <p:extLst>
      <p:ext uri="{BB962C8B-B14F-4D97-AF65-F5344CB8AC3E}">
        <p14:creationId xmlns:p14="http://schemas.microsoft.com/office/powerpoint/2010/main" val="79033937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B2FB5E-CBAE-90C0-F694-D7BF02515724}"/>
              </a:ext>
            </a:extLst>
          </p:cNvPr>
          <p:cNvSpPr txBox="1"/>
          <p:nvPr/>
        </p:nvSpPr>
        <p:spPr>
          <a:xfrm>
            <a:off x="3442994" y="70743"/>
            <a:ext cx="4981353" cy="707886"/>
          </a:xfrm>
          <a:prstGeom prst="rect">
            <a:avLst/>
          </a:prstGeom>
          <a:noFill/>
        </p:spPr>
        <p:txBody>
          <a:bodyPr wrap="square" rtlCol="0">
            <a:spAutoFit/>
          </a:bodyPr>
          <a:lstStyle/>
          <a:p>
            <a:r>
              <a:rPr lang="en-US" sz="4000" dirty="0"/>
              <a:t>Project Architecture </a:t>
            </a:r>
          </a:p>
        </p:txBody>
      </p:sp>
      <p:sp>
        <p:nvSpPr>
          <p:cNvPr id="5" name="TextBox 4">
            <a:extLst>
              <a:ext uri="{FF2B5EF4-FFF2-40B4-BE49-F238E27FC236}">
                <a16:creationId xmlns:a16="http://schemas.microsoft.com/office/drawing/2014/main" id="{3A455DEE-454A-FDF5-A141-8689F32AF860}"/>
              </a:ext>
            </a:extLst>
          </p:cNvPr>
          <p:cNvSpPr txBox="1"/>
          <p:nvPr/>
        </p:nvSpPr>
        <p:spPr>
          <a:xfrm>
            <a:off x="535595" y="2948148"/>
            <a:ext cx="1234440" cy="369332"/>
          </a:xfrm>
          <a:prstGeom prst="rect">
            <a:avLst/>
          </a:prstGeom>
          <a:noFill/>
        </p:spPr>
        <p:txBody>
          <a:bodyPr wrap="square" rtlCol="0">
            <a:spAutoFit/>
          </a:bodyPr>
          <a:lstStyle/>
          <a:p>
            <a:r>
              <a:rPr lang="en-US" dirty="0"/>
              <a:t>Internet </a:t>
            </a:r>
          </a:p>
        </p:txBody>
      </p:sp>
      <p:sp>
        <p:nvSpPr>
          <p:cNvPr id="6" name="TextBox 5">
            <a:extLst>
              <a:ext uri="{FF2B5EF4-FFF2-40B4-BE49-F238E27FC236}">
                <a16:creationId xmlns:a16="http://schemas.microsoft.com/office/drawing/2014/main" id="{B45EE489-9696-1EF7-9B2F-3FBC7B031131}"/>
              </a:ext>
            </a:extLst>
          </p:cNvPr>
          <p:cNvSpPr txBox="1"/>
          <p:nvPr/>
        </p:nvSpPr>
        <p:spPr>
          <a:xfrm>
            <a:off x="396367" y="1364940"/>
            <a:ext cx="2686004" cy="369332"/>
          </a:xfrm>
          <a:prstGeom prst="rect">
            <a:avLst/>
          </a:prstGeom>
          <a:noFill/>
        </p:spPr>
        <p:txBody>
          <a:bodyPr wrap="square" rtlCol="0">
            <a:spAutoFit/>
          </a:bodyPr>
          <a:lstStyle/>
          <a:p>
            <a:r>
              <a:rPr lang="en-US" dirty="0"/>
              <a:t>1. Data Collection </a:t>
            </a:r>
          </a:p>
        </p:txBody>
      </p:sp>
      <p:cxnSp>
        <p:nvCxnSpPr>
          <p:cNvPr id="10" name="Straight Arrow Connector 9">
            <a:extLst>
              <a:ext uri="{FF2B5EF4-FFF2-40B4-BE49-F238E27FC236}">
                <a16:creationId xmlns:a16="http://schemas.microsoft.com/office/drawing/2014/main" id="{0C87E4EE-F84E-E309-18FC-C1C476ED961A}"/>
              </a:ext>
            </a:extLst>
          </p:cNvPr>
          <p:cNvCxnSpPr/>
          <p:nvPr/>
        </p:nvCxnSpPr>
        <p:spPr>
          <a:xfrm>
            <a:off x="3150447" y="1619156"/>
            <a:ext cx="1502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47FAC48-14CC-FF6E-558D-F01DAEC1746F}"/>
              </a:ext>
            </a:extLst>
          </p:cNvPr>
          <p:cNvSpPr txBox="1"/>
          <p:nvPr/>
        </p:nvSpPr>
        <p:spPr>
          <a:xfrm>
            <a:off x="4722483" y="1465118"/>
            <a:ext cx="2734462" cy="369332"/>
          </a:xfrm>
          <a:prstGeom prst="rect">
            <a:avLst/>
          </a:prstGeom>
          <a:noFill/>
        </p:spPr>
        <p:txBody>
          <a:bodyPr wrap="square" rtlCol="0">
            <a:spAutoFit/>
          </a:bodyPr>
          <a:lstStyle/>
          <a:p>
            <a:r>
              <a:rPr lang="en-US" dirty="0"/>
              <a:t>2. Data Preprocessing </a:t>
            </a:r>
          </a:p>
        </p:txBody>
      </p:sp>
      <p:cxnSp>
        <p:nvCxnSpPr>
          <p:cNvPr id="15" name="Straight Arrow Connector 14">
            <a:extLst>
              <a:ext uri="{FF2B5EF4-FFF2-40B4-BE49-F238E27FC236}">
                <a16:creationId xmlns:a16="http://schemas.microsoft.com/office/drawing/2014/main" id="{169BA728-58EB-A1C0-69AC-C3E8A2808C71}"/>
              </a:ext>
            </a:extLst>
          </p:cNvPr>
          <p:cNvCxnSpPr/>
          <p:nvPr/>
        </p:nvCxnSpPr>
        <p:spPr>
          <a:xfrm>
            <a:off x="7347097" y="1661333"/>
            <a:ext cx="106857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4198E90-BA62-3907-64F9-863E8F0DEE97}"/>
              </a:ext>
            </a:extLst>
          </p:cNvPr>
          <p:cNvSpPr txBox="1"/>
          <p:nvPr/>
        </p:nvSpPr>
        <p:spPr>
          <a:xfrm>
            <a:off x="8655787" y="1875605"/>
            <a:ext cx="2096921" cy="369332"/>
          </a:xfrm>
          <a:prstGeom prst="rect">
            <a:avLst/>
          </a:prstGeom>
          <a:noFill/>
        </p:spPr>
        <p:txBody>
          <a:bodyPr wrap="none" rtlCol="0">
            <a:spAutoFit/>
          </a:bodyPr>
          <a:lstStyle/>
          <a:p>
            <a:r>
              <a:rPr lang="en-US" dirty="0"/>
              <a:t>Product_reviews.csv</a:t>
            </a:r>
          </a:p>
        </p:txBody>
      </p:sp>
      <p:cxnSp>
        <p:nvCxnSpPr>
          <p:cNvPr id="22" name="Straight Arrow Connector 21">
            <a:extLst>
              <a:ext uri="{FF2B5EF4-FFF2-40B4-BE49-F238E27FC236}">
                <a16:creationId xmlns:a16="http://schemas.microsoft.com/office/drawing/2014/main" id="{9557C501-F8FD-B56F-929E-ADA3BB9A85D2}"/>
              </a:ext>
            </a:extLst>
          </p:cNvPr>
          <p:cNvCxnSpPr>
            <a:cxnSpLocks/>
          </p:cNvCxnSpPr>
          <p:nvPr/>
        </p:nvCxnSpPr>
        <p:spPr>
          <a:xfrm>
            <a:off x="10392718" y="2377811"/>
            <a:ext cx="0" cy="1398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E1046235-AC37-E051-B1F5-BBA58244E07D}"/>
              </a:ext>
            </a:extLst>
          </p:cNvPr>
          <p:cNvSpPr txBox="1"/>
          <p:nvPr/>
        </p:nvSpPr>
        <p:spPr>
          <a:xfrm>
            <a:off x="9704247" y="3775993"/>
            <a:ext cx="2196131" cy="646331"/>
          </a:xfrm>
          <a:prstGeom prst="rect">
            <a:avLst/>
          </a:prstGeom>
          <a:noFill/>
        </p:spPr>
        <p:txBody>
          <a:bodyPr wrap="square" rtlCol="0">
            <a:spAutoFit/>
          </a:bodyPr>
          <a:lstStyle/>
          <a:p>
            <a:r>
              <a:rPr lang="en-US" dirty="0"/>
              <a:t>3. Labelling 5 –star Rating</a:t>
            </a:r>
          </a:p>
        </p:txBody>
      </p:sp>
      <p:cxnSp>
        <p:nvCxnSpPr>
          <p:cNvPr id="28" name="Straight Arrow Connector 27">
            <a:extLst>
              <a:ext uri="{FF2B5EF4-FFF2-40B4-BE49-F238E27FC236}">
                <a16:creationId xmlns:a16="http://schemas.microsoft.com/office/drawing/2014/main" id="{68F676D9-48B8-6788-53BA-DF36092890FD}"/>
              </a:ext>
            </a:extLst>
          </p:cNvPr>
          <p:cNvCxnSpPr>
            <a:cxnSpLocks/>
          </p:cNvCxnSpPr>
          <p:nvPr/>
        </p:nvCxnSpPr>
        <p:spPr>
          <a:xfrm flipH="1">
            <a:off x="7996568" y="4688110"/>
            <a:ext cx="1318437" cy="15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D832F33-19E1-AAB0-08C3-F6707BF714FC}"/>
              </a:ext>
            </a:extLst>
          </p:cNvPr>
          <p:cNvSpPr txBox="1"/>
          <p:nvPr/>
        </p:nvSpPr>
        <p:spPr>
          <a:xfrm>
            <a:off x="5805376" y="4099159"/>
            <a:ext cx="2427382" cy="1200329"/>
          </a:xfrm>
          <a:prstGeom prst="rect">
            <a:avLst/>
          </a:prstGeom>
          <a:noFill/>
        </p:spPr>
        <p:txBody>
          <a:bodyPr wrap="square" rtlCol="0">
            <a:spAutoFit/>
          </a:bodyPr>
          <a:lstStyle/>
          <a:p>
            <a:r>
              <a:rPr lang="en-US" dirty="0"/>
              <a:t>4. Model Training (using Scikit-learn to train a simple Naive Bayes classifier) </a:t>
            </a:r>
          </a:p>
        </p:txBody>
      </p:sp>
      <p:cxnSp>
        <p:nvCxnSpPr>
          <p:cNvPr id="35" name="Straight Arrow Connector 34">
            <a:extLst>
              <a:ext uri="{FF2B5EF4-FFF2-40B4-BE49-F238E27FC236}">
                <a16:creationId xmlns:a16="http://schemas.microsoft.com/office/drawing/2014/main" id="{694CE184-BB2C-F1A3-81A5-386100A813DB}"/>
              </a:ext>
            </a:extLst>
          </p:cNvPr>
          <p:cNvCxnSpPr/>
          <p:nvPr/>
        </p:nvCxnSpPr>
        <p:spPr>
          <a:xfrm flipH="1">
            <a:off x="4694274" y="4688958"/>
            <a:ext cx="9462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67638EAE-3F3F-5C54-731F-6A4D54984805}"/>
              </a:ext>
            </a:extLst>
          </p:cNvPr>
          <p:cNvSpPr txBox="1"/>
          <p:nvPr/>
        </p:nvSpPr>
        <p:spPr>
          <a:xfrm>
            <a:off x="2769783" y="4058575"/>
            <a:ext cx="1977655" cy="646331"/>
          </a:xfrm>
          <a:prstGeom prst="rect">
            <a:avLst/>
          </a:prstGeom>
          <a:noFill/>
        </p:spPr>
        <p:txBody>
          <a:bodyPr wrap="square" rtlCol="0">
            <a:spAutoFit/>
          </a:bodyPr>
          <a:lstStyle/>
          <a:p>
            <a:r>
              <a:rPr lang="en-US" dirty="0"/>
              <a:t> 5. Real-time Sentiment Analysis</a:t>
            </a:r>
          </a:p>
        </p:txBody>
      </p:sp>
      <p:cxnSp>
        <p:nvCxnSpPr>
          <p:cNvPr id="41" name="Straight Arrow Connector 40">
            <a:extLst>
              <a:ext uri="{FF2B5EF4-FFF2-40B4-BE49-F238E27FC236}">
                <a16:creationId xmlns:a16="http://schemas.microsoft.com/office/drawing/2014/main" id="{474C287B-9A16-1321-2418-1FB5B197357D}"/>
              </a:ext>
            </a:extLst>
          </p:cNvPr>
          <p:cNvCxnSpPr/>
          <p:nvPr/>
        </p:nvCxnSpPr>
        <p:spPr>
          <a:xfrm flipH="1">
            <a:off x="1820217" y="4688958"/>
            <a:ext cx="925032" cy="15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2B2B894-462E-FC17-7E4D-7147A6E8712E}"/>
              </a:ext>
            </a:extLst>
          </p:cNvPr>
          <p:cNvSpPr txBox="1"/>
          <p:nvPr/>
        </p:nvSpPr>
        <p:spPr>
          <a:xfrm flipH="1">
            <a:off x="308266" y="4246891"/>
            <a:ext cx="1511951" cy="646331"/>
          </a:xfrm>
          <a:prstGeom prst="rect">
            <a:avLst/>
          </a:prstGeom>
          <a:noFill/>
        </p:spPr>
        <p:txBody>
          <a:bodyPr wrap="square" rtlCol="0">
            <a:spAutoFit/>
          </a:bodyPr>
          <a:lstStyle/>
          <a:p>
            <a:r>
              <a:rPr lang="en-US" dirty="0"/>
              <a:t>6: Data Visualization</a:t>
            </a:r>
          </a:p>
        </p:txBody>
      </p:sp>
      <p:pic>
        <p:nvPicPr>
          <p:cNvPr id="1030" name="Picture 6" descr="Why Amazon Reviews Just Aren't Enough | Self-Publishing Review">
            <a:extLst>
              <a:ext uri="{FF2B5EF4-FFF2-40B4-BE49-F238E27FC236}">
                <a16:creationId xmlns:a16="http://schemas.microsoft.com/office/drawing/2014/main" id="{E9330EDE-60F1-992B-F466-95E553E3D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0" y="1811170"/>
            <a:ext cx="1414248" cy="7632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8839407-BFCB-1BBB-0D59-EDDB1F2B7F4C}"/>
              </a:ext>
            </a:extLst>
          </p:cNvPr>
          <p:cNvSpPr txBox="1"/>
          <p:nvPr/>
        </p:nvSpPr>
        <p:spPr>
          <a:xfrm>
            <a:off x="1956335" y="2809649"/>
            <a:ext cx="1234440" cy="646331"/>
          </a:xfrm>
          <a:prstGeom prst="rect">
            <a:avLst/>
          </a:prstGeom>
          <a:noFill/>
        </p:spPr>
        <p:txBody>
          <a:bodyPr wrap="square" rtlCol="0">
            <a:spAutoFit/>
          </a:bodyPr>
          <a:lstStyle/>
          <a:p>
            <a:r>
              <a:rPr lang="en-US" dirty="0"/>
              <a:t>Amazon Reviews </a:t>
            </a:r>
          </a:p>
        </p:txBody>
      </p:sp>
      <p:pic>
        <p:nvPicPr>
          <p:cNvPr id="1032" name="Picture 8" descr="Csv Logos Vector Images (over 170)">
            <a:extLst>
              <a:ext uri="{FF2B5EF4-FFF2-40B4-BE49-F238E27FC236}">
                <a16:creationId xmlns:a16="http://schemas.microsoft.com/office/drawing/2014/main" id="{C5C0C10B-A750-9D99-3CF0-A2E259D94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2565" y="232406"/>
            <a:ext cx="1692067" cy="16920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digital image of a planet earth&#10;&#10;Description automatically generated">
            <a:extLst>
              <a:ext uri="{FF2B5EF4-FFF2-40B4-BE49-F238E27FC236}">
                <a16:creationId xmlns:a16="http://schemas.microsoft.com/office/drawing/2014/main" id="{719053D2-8061-584A-BF47-FCBECBA44D88}"/>
              </a:ext>
            </a:extLst>
          </p:cNvPr>
          <p:cNvPicPr>
            <a:picLocks noChangeAspect="1"/>
          </p:cNvPicPr>
          <p:nvPr/>
        </p:nvPicPr>
        <p:blipFill rotWithShape="1">
          <a:blip r:embed="rId4">
            <a:extLst>
              <a:ext uri="{28A0092B-C50C-407E-A947-70E740481C1C}">
                <a14:useLocalDpi xmlns:a14="http://schemas.microsoft.com/office/drawing/2010/main" val="0"/>
              </a:ext>
            </a:extLst>
          </a:blip>
          <a:srcRect l="27562" t="26810" r="26662" b="29329"/>
          <a:stretch/>
        </p:blipFill>
        <p:spPr>
          <a:xfrm>
            <a:off x="607645" y="1738673"/>
            <a:ext cx="947905" cy="908240"/>
          </a:xfrm>
          <a:prstGeom prst="rect">
            <a:avLst/>
          </a:prstGeom>
        </p:spPr>
      </p:pic>
      <p:pic>
        <p:nvPicPr>
          <p:cNvPr id="21" name="Picture 20" descr="A computer with many diagrams and graphs&#10;&#10;Description automatically generated with medium confidence">
            <a:extLst>
              <a:ext uri="{FF2B5EF4-FFF2-40B4-BE49-F238E27FC236}">
                <a16:creationId xmlns:a16="http://schemas.microsoft.com/office/drawing/2014/main" id="{94D16A02-9B37-90F8-D6F0-5013475B01FF}"/>
              </a:ext>
            </a:extLst>
          </p:cNvPr>
          <p:cNvPicPr>
            <a:picLocks noChangeAspect="1"/>
          </p:cNvPicPr>
          <p:nvPr/>
        </p:nvPicPr>
        <p:blipFill rotWithShape="1">
          <a:blip r:embed="rId5">
            <a:extLst>
              <a:ext uri="{28A0092B-C50C-407E-A947-70E740481C1C}">
                <a14:useLocalDpi xmlns:a14="http://schemas.microsoft.com/office/drawing/2010/main" val="0"/>
              </a:ext>
            </a:extLst>
          </a:blip>
          <a:srcRect l="28443" t="40047" r="32273" b="18526"/>
          <a:stretch/>
        </p:blipFill>
        <p:spPr>
          <a:xfrm>
            <a:off x="4865922" y="1950070"/>
            <a:ext cx="2591020" cy="2032793"/>
          </a:xfrm>
          <a:prstGeom prst="rect">
            <a:avLst/>
          </a:prstGeom>
        </p:spPr>
      </p:pic>
      <p:pic>
        <p:nvPicPr>
          <p:cNvPr id="25" name="Picture 24" descr="A computer monitor showing graphs and charts&#10;&#10;Description automatically generated">
            <a:extLst>
              <a:ext uri="{FF2B5EF4-FFF2-40B4-BE49-F238E27FC236}">
                <a16:creationId xmlns:a16="http://schemas.microsoft.com/office/drawing/2014/main" id="{4322E3AF-3C71-14BD-6BC0-C537AF879FBD}"/>
              </a:ext>
            </a:extLst>
          </p:cNvPr>
          <p:cNvPicPr>
            <a:picLocks noChangeAspect="1"/>
          </p:cNvPicPr>
          <p:nvPr/>
        </p:nvPicPr>
        <p:blipFill rotWithShape="1">
          <a:blip r:embed="rId6">
            <a:extLst>
              <a:ext uri="{28A0092B-C50C-407E-A947-70E740481C1C}">
                <a14:useLocalDpi xmlns:a14="http://schemas.microsoft.com/office/drawing/2010/main" val="0"/>
              </a:ext>
            </a:extLst>
          </a:blip>
          <a:srcRect l="10634" t="22167" r="10096" b="30378"/>
          <a:stretch/>
        </p:blipFill>
        <p:spPr>
          <a:xfrm>
            <a:off x="29442" y="4989956"/>
            <a:ext cx="2155710" cy="1290531"/>
          </a:xfrm>
          <a:prstGeom prst="rect">
            <a:avLst/>
          </a:prstGeom>
        </p:spPr>
      </p:pic>
      <p:pic>
        <p:nvPicPr>
          <p:cNvPr id="29" name="Picture 28" descr="A brain with many smileys around it&#10;&#10;Description automatically generated">
            <a:extLst>
              <a:ext uri="{FF2B5EF4-FFF2-40B4-BE49-F238E27FC236}">
                <a16:creationId xmlns:a16="http://schemas.microsoft.com/office/drawing/2014/main" id="{20086E04-212A-5E9F-D03E-34CF90735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2371" y="5004955"/>
            <a:ext cx="1290531" cy="1290531"/>
          </a:xfrm>
          <a:prstGeom prst="rect">
            <a:avLst/>
          </a:prstGeom>
        </p:spPr>
      </p:pic>
      <p:pic>
        <p:nvPicPr>
          <p:cNvPr id="1036" name="Picture 12">
            <a:extLst>
              <a:ext uri="{FF2B5EF4-FFF2-40B4-BE49-F238E27FC236}">
                <a16:creationId xmlns:a16="http://schemas.microsoft.com/office/drawing/2014/main" id="{B8371ED8-DB77-D553-BAEB-233E7399BF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2290" y="5230720"/>
            <a:ext cx="1820217" cy="9797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6 ways to quickly get five-star reviews on Amazon - tool4seller">
            <a:extLst>
              <a:ext uri="{FF2B5EF4-FFF2-40B4-BE49-F238E27FC236}">
                <a16:creationId xmlns:a16="http://schemas.microsoft.com/office/drawing/2014/main" id="{34A1057F-C20E-DB3D-DE2B-5692C1252A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7303" y="4475083"/>
            <a:ext cx="2892792" cy="139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001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cartoon hands holding a sign&#10;&#10;Description automatically generated">
            <a:extLst>
              <a:ext uri="{FF2B5EF4-FFF2-40B4-BE49-F238E27FC236}">
                <a16:creationId xmlns:a16="http://schemas.microsoft.com/office/drawing/2014/main" id="{BF4C3229-4B6C-2305-2FCB-978663D7B7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51507"/>
            <a:ext cx="12186315" cy="6909507"/>
          </a:xfrm>
        </p:spPr>
      </p:pic>
    </p:spTree>
    <p:extLst>
      <p:ext uri="{BB962C8B-B14F-4D97-AF65-F5344CB8AC3E}">
        <p14:creationId xmlns:p14="http://schemas.microsoft.com/office/powerpoint/2010/main" val="108470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8871C45-4539-3092-7B68-9501565A2E00}"/>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Step 1 . Data Collection  </a:t>
            </a:r>
          </a:p>
        </p:txBody>
      </p:sp>
      <p:cxnSp>
        <p:nvCxnSpPr>
          <p:cNvPr id="18" name="Straight Connector 1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69E252F-CBD5-6493-4F97-908BA550CE96}"/>
              </a:ext>
            </a:extLst>
          </p:cNvPr>
          <p:cNvSpPr>
            <a:spLocks noGrp="1"/>
          </p:cNvSpPr>
          <p:nvPr>
            <p:ph idx="1"/>
          </p:nvPr>
        </p:nvSpPr>
        <p:spPr>
          <a:xfrm>
            <a:off x="643467" y="2546224"/>
            <a:ext cx="3448259" cy="3342747"/>
          </a:xfrm>
        </p:spPr>
        <p:txBody>
          <a:bodyPr>
            <a:normAutofit/>
          </a:bodyPr>
          <a:lstStyle/>
          <a:p>
            <a:r>
              <a:rPr lang="en-US" sz="1800" b="0" i="0" dirty="0">
                <a:solidFill>
                  <a:srgbClr val="FFFFFF"/>
                </a:solidFill>
                <a:effectLst/>
                <a:latin typeface="Söhne"/>
              </a:rPr>
              <a:t>The initial Data Collection for Sentiment Analysis of Product Reviews</a:t>
            </a:r>
          </a:p>
          <a:p>
            <a:r>
              <a:rPr lang="en-US" sz="1800" b="0" i="0" dirty="0">
                <a:solidFill>
                  <a:srgbClr val="FFFFFF"/>
                </a:solidFill>
                <a:effectLst/>
                <a:latin typeface="Söhne"/>
              </a:rPr>
              <a:t>To perform sentiment analysis on product reviews for a mobile phone, we collected a dataset of product reviews along with their corresponding star ratings. </a:t>
            </a:r>
            <a:endParaRPr lang="en-US" sz="1800" dirty="0">
              <a:solidFill>
                <a:srgbClr val="FFFFFF"/>
              </a:solidFill>
            </a:endParaRPr>
          </a:p>
        </p:txBody>
      </p:sp>
      <p:pic>
        <p:nvPicPr>
          <p:cNvPr id="6" name="Picture 5" descr="A funnel with icons coming out of it&#10;&#10;Description automatically generated">
            <a:extLst>
              <a:ext uri="{FF2B5EF4-FFF2-40B4-BE49-F238E27FC236}">
                <a16:creationId xmlns:a16="http://schemas.microsoft.com/office/drawing/2014/main" id="{1F80F45D-6042-7F03-0C2E-79BA8803247E}"/>
              </a:ext>
            </a:extLst>
          </p:cNvPr>
          <p:cNvPicPr>
            <a:picLocks noChangeAspect="1"/>
          </p:cNvPicPr>
          <p:nvPr/>
        </p:nvPicPr>
        <p:blipFill rotWithShape="1">
          <a:blip r:embed="rId2">
            <a:extLst>
              <a:ext uri="{28A0092B-C50C-407E-A947-70E740481C1C}">
                <a14:useLocalDpi xmlns:a14="http://schemas.microsoft.com/office/drawing/2010/main" val="0"/>
              </a:ext>
            </a:extLst>
          </a:blip>
          <a:srcRect t="919" r="-1" b="8097"/>
          <a:stretch/>
        </p:blipFill>
        <p:spPr>
          <a:xfrm>
            <a:off x="4654296" y="10"/>
            <a:ext cx="7537703" cy="6857990"/>
          </a:xfrm>
          <a:prstGeom prst="rect">
            <a:avLst/>
          </a:prstGeom>
        </p:spPr>
      </p:pic>
    </p:spTree>
    <p:extLst>
      <p:ext uri="{BB962C8B-B14F-4D97-AF65-F5344CB8AC3E}">
        <p14:creationId xmlns:p14="http://schemas.microsoft.com/office/powerpoint/2010/main" val="246571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A23619-86A1-3E93-12FA-CC2C85020526}"/>
              </a:ext>
            </a:extLst>
          </p:cNvPr>
          <p:cNvSpPr>
            <a:spLocks noGrp="1"/>
          </p:cNvSpPr>
          <p:nvPr>
            <p:ph type="title"/>
          </p:nvPr>
        </p:nvSpPr>
        <p:spPr>
          <a:xfrm>
            <a:off x="645476" y="569622"/>
            <a:ext cx="3448259" cy="1666501"/>
          </a:xfrm>
        </p:spPr>
        <p:txBody>
          <a:bodyPr>
            <a:normAutofit/>
          </a:bodyPr>
          <a:lstStyle/>
          <a:p>
            <a:r>
              <a:rPr lang="en-US" sz="4000" dirty="0">
                <a:solidFill>
                  <a:srgbClr val="FFFFFF"/>
                </a:solidFill>
              </a:rPr>
              <a:t>Step 2: Data Preprocessing </a:t>
            </a:r>
          </a:p>
        </p:txBody>
      </p:sp>
      <p:cxnSp>
        <p:nvCxnSpPr>
          <p:cNvPr id="29" name="Straight Connector 2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colorful lines with many icons&#10;&#10;Description automatically generated with medium confidence">
            <a:extLst>
              <a:ext uri="{FF2B5EF4-FFF2-40B4-BE49-F238E27FC236}">
                <a16:creationId xmlns:a16="http://schemas.microsoft.com/office/drawing/2014/main" id="{08DA87FD-73A8-E0B1-D219-E6BC5E797E2C}"/>
              </a:ext>
            </a:extLst>
          </p:cNvPr>
          <p:cNvPicPr>
            <a:picLocks noChangeAspect="1"/>
          </p:cNvPicPr>
          <p:nvPr/>
        </p:nvPicPr>
        <p:blipFill rotWithShape="1">
          <a:blip r:embed="rId2">
            <a:extLst>
              <a:ext uri="{28A0092B-C50C-407E-A947-70E740481C1C}">
                <a14:useLocalDpi xmlns:a14="http://schemas.microsoft.com/office/drawing/2010/main" val="0"/>
              </a:ext>
            </a:extLst>
          </a:blip>
          <a:srcRect t="9018" r="-1" b="-1"/>
          <a:stretch/>
        </p:blipFill>
        <p:spPr>
          <a:xfrm>
            <a:off x="6096000" y="10"/>
            <a:ext cx="6055552" cy="6857990"/>
          </a:xfrm>
          <a:prstGeom prst="rect">
            <a:avLst/>
          </a:prstGeom>
        </p:spPr>
      </p:pic>
      <p:graphicFrame>
        <p:nvGraphicFramePr>
          <p:cNvPr id="5" name="Content Placeholder 2">
            <a:extLst>
              <a:ext uri="{FF2B5EF4-FFF2-40B4-BE49-F238E27FC236}">
                <a16:creationId xmlns:a16="http://schemas.microsoft.com/office/drawing/2014/main" id="{971E0129-6004-29B3-294A-736698892AF1}"/>
              </a:ext>
            </a:extLst>
          </p:cNvPr>
          <p:cNvGraphicFramePr>
            <a:graphicFrameLocks noGrp="1"/>
          </p:cNvGraphicFramePr>
          <p:nvPr>
            <p:ph idx="1"/>
            <p:extLst>
              <p:ext uri="{D42A27DB-BD31-4B8C-83A1-F6EECF244321}">
                <p14:modId xmlns:p14="http://schemas.microsoft.com/office/powerpoint/2010/main" val="3085461471"/>
              </p:ext>
            </p:extLst>
          </p:nvPr>
        </p:nvGraphicFramePr>
        <p:xfrm>
          <a:off x="40448" y="2353592"/>
          <a:ext cx="6240431" cy="373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9342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C5A9E5-0F35-4AA6-AF26-B90A2D47B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648E76-7221-A405-A7F1-F2E303618719}"/>
              </a:ext>
            </a:extLst>
          </p:cNvPr>
          <p:cNvPicPr>
            <a:picLocks noChangeAspect="1"/>
          </p:cNvPicPr>
          <p:nvPr/>
        </p:nvPicPr>
        <p:blipFill>
          <a:blip r:embed="rId2"/>
          <a:stretch>
            <a:fillRect/>
          </a:stretch>
        </p:blipFill>
        <p:spPr>
          <a:xfrm>
            <a:off x="552027" y="241512"/>
            <a:ext cx="5291666" cy="4180415"/>
          </a:xfrm>
          <a:prstGeom prst="rect">
            <a:avLst/>
          </a:prstGeom>
        </p:spPr>
      </p:pic>
      <p:pic>
        <p:nvPicPr>
          <p:cNvPr id="5" name="Picture 4">
            <a:extLst>
              <a:ext uri="{FF2B5EF4-FFF2-40B4-BE49-F238E27FC236}">
                <a16:creationId xmlns:a16="http://schemas.microsoft.com/office/drawing/2014/main" id="{CD806A3B-40E5-7A24-F7E1-38F6284A3C28}"/>
              </a:ext>
            </a:extLst>
          </p:cNvPr>
          <p:cNvPicPr>
            <a:picLocks noChangeAspect="1"/>
          </p:cNvPicPr>
          <p:nvPr/>
        </p:nvPicPr>
        <p:blipFill>
          <a:blip r:embed="rId3"/>
          <a:stretch>
            <a:fillRect/>
          </a:stretch>
        </p:blipFill>
        <p:spPr>
          <a:xfrm>
            <a:off x="552027" y="4369676"/>
            <a:ext cx="5291666" cy="1719792"/>
          </a:xfrm>
          <a:prstGeom prst="rect">
            <a:avLst/>
          </a:prstGeom>
        </p:spPr>
      </p:pic>
      <p:sp>
        <p:nvSpPr>
          <p:cNvPr id="12" name="Rectangle 11">
            <a:extLst>
              <a:ext uri="{FF2B5EF4-FFF2-40B4-BE49-F238E27FC236}">
                <a16:creationId xmlns:a16="http://schemas.microsoft.com/office/drawing/2014/main" id="{50BC3489-C3CF-4390-987A-9726B968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542C4A17-5865-DE2D-4D79-0BC263458969}"/>
              </a:ext>
            </a:extLst>
          </p:cNvPr>
          <p:cNvSpPr txBox="1"/>
          <p:nvPr/>
        </p:nvSpPr>
        <p:spPr>
          <a:xfrm>
            <a:off x="7008222" y="1058092"/>
            <a:ext cx="3383280" cy="369332"/>
          </a:xfrm>
          <a:prstGeom prst="rect">
            <a:avLst/>
          </a:prstGeom>
          <a:noFill/>
        </p:spPr>
        <p:txBody>
          <a:bodyPr wrap="square" rtlCol="0">
            <a:spAutoFit/>
          </a:bodyPr>
          <a:lstStyle/>
          <a:p>
            <a:r>
              <a:rPr lang="en-US" dirty="0"/>
              <a:t>CODE SNIPPET</a:t>
            </a:r>
          </a:p>
        </p:txBody>
      </p:sp>
    </p:spTree>
    <p:extLst>
      <p:ext uri="{BB962C8B-B14F-4D97-AF65-F5344CB8AC3E}">
        <p14:creationId xmlns:p14="http://schemas.microsoft.com/office/powerpoint/2010/main" val="22997126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D5997-ECE3-09B1-AACB-971CCAC3F783}"/>
              </a:ext>
            </a:extLst>
          </p:cNvPr>
          <p:cNvSpPr>
            <a:spLocks noGrp="1"/>
          </p:cNvSpPr>
          <p:nvPr>
            <p:ph type="title"/>
          </p:nvPr>
        </p:nvSpPr>
        <p:spPr>
          <a:xfrm>
            <a:off x="6433463" y="150869"/>
            <a:ext cx="5127171" cy="1450756"/>
          </a:xfrm>
        </p:spPr>
        <p:txBody>
          <a:bodyPr>
            <a:normAutofit/>
          </a:bodyPr>
          <a:lstStyle/>
          <a:p>
            <a:r>
              <a:rPr lang="en-US" dirty="0"/>
              <a:t>Step 3: Labelling</a:t>
            </a:r>
          </a:p>
        </p:txBody>
      </p:sp>
      <p:pic>
        <p:nvPicPr>
          <p:cNvPr id="3" name="Picture 2">
            <a:extLst>
              <a:ext uri="{FF2B5EF4-FFF2-40B4-BE49-F238E27FC236}">
                <a16:creationId xmlns:a16="http://schemas.microsoft.com/office/drawing/2014/main" id="{BA6CBB70-8519-BCE2-2E4E-40F38296D4C5}"/>
              </a:ext>
            </a:extLst>
          </p:cNvPr>
          <p:cNvPicPr>
            <a:picLocks noChangeAspect="1"/>
          </p:cNvPicPr>
          <p:nvPr/>
        </p:nvPicPr>
        <p:blipFill rotWithShape="1">
          <a:blip r:embed="rId2"/>
          <a:srcRect t="8952"/>
          <a:stretch/>
        </p:blipFill>
        <p:spPr>
          <a:xfrm>
            <a:off x="643192" y="1169234"/>
            <a:ext cx="5115347" cy="4657419"/>
          </a:xfrm>
          <a:prstGeom prst="rect">
            <a:avLst/>
          </a:prstGeom>
        </p:spPr>
      </p:pic>
      <p:cxnSp>
        <p:nvCxnSpPr>
          <p:cNvPr id="29" name="Straight Connector 28">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2" name="Content Placeholder 2">
            <a:extLst>
              <a:ext uri="{FF2B5EF4-FFF2-40B4-BE49-F238E27FC236}">
                <a16:creationId xmlns:a16="http://schemas.microsoft.com/office/drawing/2014/main" id="{B8C9048B-9086-DD63-85F6-F3D7A275AAF9}"/>
              </a:ext>
            </a:extLst>
          </p:cNvPr>
          <p:cNvGraphicFramePr>
            <a:graphicFrameLocks noGrp="1"/>
          </p:cNvGraphicFramePr>
          <p:nvPr>
            <p:ph idx="1"/>
            <p:extLst>
              <p:ext uri="{D42A27DB-BD31-4B8C-83A1-F6EECF244321}">
                <p14:modId xmlns:p14="http://schemas.microsoft.com/office/powerpoint/2010/main" val="245594994"/>
              </p:ext>
            </p:extLst>
          </p:nvPr>
        </p:nvGraphicFramePr>
        <p:xfrm>
          <a:off x="6411684" y="2407435"/>
          <a:ext cx="5127172" cy="4299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70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 name="Straight Connector 2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59D52C2-3DC1-DB30-79C6-7924A339A7A5}"/>
              </a:ext>
            </a:extLst>
          </p:cNvPr>
          <p:cNvSpPr>
            <a:spLocks noGrp="1"/>
          </p:cNvSpPr>
          <p:nvPr>
            <p:ph idx="1"/>
          </p:nvPr>
        </p:nvSpPr>
        <p:spPr>
          <a:xfrm>
            <a:off x="571752" y="2799654"/>
            <a:ext cx="3005462" cy="3189665"/>
          </a:xfrm>
        </p:spPr>
        <p:txBody>
          <a:bodyPr>
            <a:normAutofit/>
          </a:bodyPr>
          <a:lstStyle/>
          <a:p>
            <a:r>
              <a:rPr lang="en-US" sz="1800" dirty="0">
                <a:solidFill>
                  <a:srgbClr val="FFFFFF"/>
                </a:solidFill>
              </a:rPr>
              <a:t>CODE SNIPPET</a:t>
            </a:r>
          </a:p>
        </p:txBody>
      </p:sp>
      <p:pic>
        <p:nvPicPr>
          <p:cNvPr id="5" name="Content Placeholder 4">
            <a:extLst>
              <a:ext uri="{FF2B5EF4-FFF2-40B4-BE49-F238E27FC236}">
                <a16:creationId xmlns:a16="http://schemas.microsoft.com/office/drawing/2014/main" id="{616003C9-F673-568D-0026-07D589D9A51D}"/>
              </a:ext>
            </a:extLst>
          </p:cNvPr>
          <p:cNvPicPr>
            <a:picLocks noChangeAspect="1"/>
          </p:cNvPicPr>
          <p:nvPr/>
        </p:nvPicPr>
        <p:blipFill>
          <a:blip r:embed="rId2"/>
          <a:stretch>
            <a:fillRect/>
          </a:stretch>
        </p:blipFill>
        <p:spPr>
          <a:xfrm>
            <a:off x="4742017" y="2137365"/>
            <a:ext cx="6798082" cy="2583270"/>
          </a:xfrm>
          <a:prstGeom prst="rect">
            <a:avLst/>
          </a:prstGeom>
        </p:spPr>
      </p:pic>
    </p:spTree>
    <p:extLst>
      <p:ext uri="{BB962C8B-B14F-4D97-AF65-F5344CB8AC3E}">
        <p14:creationId xmlns:p14="http://schemas.microsoft.com/office/powerpoint/2010/main" val="341420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F7ACC7-B69E-46CB-B8C6-C55EF4DCD97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63000"/>
                    </a14:imgEffect>
                  </a14:imgLayer>
                </a14:imgProps>
              </a:ext>
            </a:extLst>
          </a:blip>
          <a:stretch>
            <a:fillRect/>
          </a:stretch>
        </p:blipFill>
        <p:spPr>
          <a:xfrm>
            <a:off x="0" y="0"/>
            <a:ext cx="12222163" cy="6715593"/>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92831B53-7295-064C-74DF-27B3F8CDD553}"/>
              </a:ext>
            </a:extLst>
          </p:cNvPr>
          <p:cNvSpPr>
            <a:spLocks noGrp="1"/>
          </p:cNvSpPr>
          <p:nvPr>
            <p:ph type="title"/>
          </p:nvPr>
        </p:nvSpPr>
        <p:spPr>
          <a:xfrm>
            <a:off x="1097280" y="286603"/>
            <a:ext cx="10058400" cy="1450757"/>
          </a:xfrm>
        </p:spPr>
        <p:txBody>
          <a:bodyPr>
            <a:normAutofit/>
          </a:bodyPr>
          <a:lstStyle/>
          <a:p>
            <a:r>
              <a:rPr lang="en-US" dirty="0"/>
              <a:t>Step 4:Model Training</a:t>
            </a:r>
          </a:p>
        </p:txBody>
      </p:sp>
      <p:cxnSp>
        <p:nvCxnSpPr>
          <p:cNvPr id="11"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FE41FE65-B2BF-9642-7E02-D847D5652F23}"/>
              </a:ext>
            </a:extLst>
          </p:cNvPr>
          <p:cNvGraphicFramePr>
            <a:graphicFrameLocks noGrp="1"/>
          </p:cNvGraphicFramePr>
          <p:nvPr>
            <p:ph idx="1"/>
            <p:extLst>
              <p:ext uri="{D42A27DB-BD31-4B8C-83A1-F6EECF244321}">
                <p14:modId xmlns:p14="http://schemas.microsoft.com/office/powerpoint/2010/main" val="207438301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16912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4F330-AB38-C2AF-9685-F50C8E9F0D36}"/>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CODE SNIPPET </a:t>
            </a:r>
          </a:p>
        </p:txBody>
      </p:sp>
      <p:pic>
        <p:nvPicPr>
          <p:cNvPr id="3" name="Picture 2">
            <a:extLst>
              <a:ext uri="{FF2B5EF4-FFF2-40B4-BE49-F238E27FC236}">
                <a16:creationId xmlns:a16="http://schemas.microsoft.com/office/drawing/2014/main" id="{9C6D4F5E-DEA9-119E-C6FF-39C677BA41D8}"/>
              </a:ext>
            </a:extLst>
          </p:cNvPr>
          <p:cNvPicPr>
            <a:picLocks noChangeAspect="1"/>
          </p:cNvPicPr>
          <p:nvPr/>
        </p:nvPicPr>
        <p:blipFill>
          <a:blip r:embed="rId2">
            <a:extLst>
              <a:ext uri="{28A0092B-C50C-407E-A947-70E740481C1C}">
                <a14:useLocalDpi xmlns:a14="http://schemas.microsoft.com/office/drawing/2010/main" val="0"/>
              </a:ext>
            </a:extLst>
          </a:blip>
          <a:srcRect l="17079" r="17079"/>
          <a:stretch/>
        </p:blipFill>
        <p:spPr>
          <a:xfrm>
            <a:off x="642258" y="247108"/>
            <a:ext cx="6227875" cy="5887259"/>
          </a:xfrm>
          <a:prstGeom prst="rect">
            <a:avLst/>
          </a:prstGeom>
        </p:spPr>
      </p:pic>
      <p:cxnSp>
        <p:nvCxnSpPr>
          <p:cNvPr id="39"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90022320"/>
      </p:ext>
    </p:extLst>
  </p:cSld>
  <p:clrMapOvr>
    <a:masterClrMapping/>
  </p:clrMapOvr>
</p:sld>
</file>

<file path=ppt/theme/theme1.xml><?xml version="1.0" encoding="utf-8"?>
<a:theme xmlns:a="http://schemas.openxmlformats.org/drawingml/2006/main" name="RetrospectVTI">
  <a:themeElements>
    <a:clrScheme name="AnalogousFromDarkSeedRightStep">
      <a:dk1>
        <a:srgbClr val="000000"/>
      </a:dk1>
      <a:lt1>
        <a:srgbClr val="FFFFFF"/>
      </a:lt1>
      <a:dk2>
        <a:srgbClr val="1F301B"/>
      </a:dk2>
      <a:lt2>
        <a:srgbClr val="F0F3F3"/>
      </a:lt2>
      <a:accent1>
        <a:srgbClr val="C35D4D"/>
      </a:accent1>
      <a:accent2>
        <a:srgbClr val="B17C3B"/>
      </a:accent2>
      <a:accent3>
        <a:srgbClr val="AAA743"/>
      </a:accent3>
      <a:accent4>
        <a:srgbClr val="84B13B"/>
      </a:accent4>
      <a:accent5>
        <a:srgbClr val="5DB647"/>
      </a:accent5>
      <a:accent6>
        <a:srgbClr val="3BB155"/>
      </a:accent6>
      <a:hlink>
        <a:srgbClr val="9D56C6"/>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1237</Words>
  <Application>Microsoft Macintosh PowerPoint</Application>
  <PresentationFormat>Widescreen</PresentationFormat>
  <Paragraphs>66</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Avenir Next LT Pro Light</vt:lpstr>
      <vt:lpstr>Calibri</vt:lpstr>
      <vt:lpstr>Roboto</vt:lpstr>
      <vt:lpstr>Söhne</vt:lpstr>
      <vt:lpstr>RetrospectVTI</vt:lpstr>
      <vt:lpstr>AI-Infrastructure and Architecture SENTIMENT ANALYSIS</vt:lpstr>
      <vt:lpstr>PowerPoint Presentation</vt:lpstr>
      <vt:lpstr>Step 1 . Data Collection  </vt:lpstr>
      <vt:lpstr>Step 2: Data Preprocessing </vt:lpstr>
      <vt:lpstr>PowerPoint Presentation</vt:lpstr>
      <vt:lpstr>Step 3: Labelling</vt:lpstr>
      <vt:lpstr>PowerPoint Presentation</vt:lpstr>
      <vt:lpstr>Step 4:Model Training</vt:lpstr>
      <vt:lpstr>CODE SNIPPET </vt:lpstr>
      <vt:lpstr>Step 5 :Real-time Sentiment Analysis</vt:lpstr>
      <vt:lpstr>Code snippet </vt:lpstr>
      <vt:lpstr>Step 6:  Data Visualization</vt:lpstr>
      <vt:lpstr>Power BI Visualization</vt:lpstr>
      <vt:lpstr>Visualization Using Python</vt:lpstr>
      <vt:lpstr>Results</vt:lpstr>
      <vt:lpstr>Creativity- Solution Scope and Design</vt:lpstr>
      <vt:lpstr>Scope</vt:lpstr>
      <vt:lpstr>Conclusion</vt:lpstr>
      <vt:lpstr>Git-Hub Repository link and Referances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dc:title>
  <dc:creator>parwathy muraleedharan</dc:creator>
  <cp:lastModifiedBy>Lakhwinder Singh Lakhwinder Singh</cp:lastModifiedBy>
  <cp:revision>3</cp:revision>
  <dcterms:created xsi:type="dcterms:W3CDTF">2023-07-25T00:48:36Z</dcterms:created>
  <dcterms:modified xsi:type="dcterms:W3CDTF">2023-11-29T02:43:58Z</dcterms:modified>
</cp:coreProperties>
</file>